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4"/>
    <p:sldMasterId id="2147484590" r:id="rId5"/>
  </p:sldMasterIdLst>
  <p:notesMasterIdLst>
    <p:notesMasterId r:id="rId20"/>
  </p:notesMasterIdLst>
  <p:handoutMasterIdLst>
    <p:handoutMasterId r:id="rId21"/>
  </p:handoutMasterIdLst>
  <p:sldIdLst>
    <p:sldId id="286" r:id="rId6"/>
    <p:sldId id="287" r:id="rId7"/>
    <p:sldId id="259" r:id="rId8"/>
    <p:sldId id="258" r:id="rId9"/>
    <p:sldId id="291" r:id="rId10"/>
    <p:sldId id="262" r:id="rId11"/>
    <p:sldId id="261" r:id="rId12"/>
    <p:sldId id="265" r:id="rId13"/>
    <p:sldId id="264" r:id="rId14"/>
    <p:sldId id="269" r:id="rId15"/>
    <p:sldId id="268" r:id="rId16"/>
    <p:sldId id="270" r:id="rId17"/>
    <p:sldId id="290" r:id="rId18"/>
    <p:sldId id="285" r:id="rId19"/>
  </p:sldIdLst>
  <p:sldSz cx="9144000" cy="5143500" type="screen16x9"/>
  <p:notesSz cx="7315200" cy="9601200"/>
  <p:defaultTextStyle>
    <a:defPPr>
      <a:defRPr lang="en-US"/>
    </a:defPPr>
    <a:lvl1pPr algn="l" rtl="0" fontAlgn="base">
      <a:spcBef>
        <a:spcPct val="0"/>
      </a:spcBef>
      <a:spcAft>
        <a:spcPct val="0"/>
      </a:spcAft>
      <a:defRPr sz="2400" kern="1200">
        <a:solidFill>
          <a:schemeClr val="tx1"/>
        </a:solidFill>
        <a:latin typeface="Arial" pitchFamily="34" charset="0"/>
        <a:ea typeface="MS PGothic"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MS PGothic"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MS PGothic"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MS PGothic"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MS PGothic" pitchFamily="34" charset="-128"/>
        <a:cs typeface="+mn-cs"/>
      </a:defRPr>
    </a:lvl5pPr>
    <a:lvl6pPr marL="2286000" algn="l" defTabSz="914400" rtl="0" eaLnBrk="1" latinLnBrk="0" hangingPunct="1">
      <a:defRPr sz="2400" kern="1200">
        <a:solidFill>
          <a:schemeClr val="tx1"/>
        </a:solidFill>
        <a:latin typeface="Arial" pitchFamily="34" charset="0"/>
        <a:ea typeface="MS PGothic" pitchFamily="34" charset="-128"/>
        <a:cs typeface="+mn-cs"/>
      </a:defRPr>
    </a:lvl6pPr>
    <a:lvl7pPr marL="2743200" algn="l" defTabSz="914400" rtl="0" eaLnBrk="1" latinLnBrk="0" hangingPunct="1">
      <a:defRPr sz="2400" kern="1200">
        <a:solidFill>
          <a:schemeClr val="tx1"/>
        </a:solidFill>
        <a:latin typeface="Arial" pitchFamily="34" charset="0"/>
        <a:ea typeface="MS PGothic" pitchFamily="34" charset="-128"/>
        <a:cs typeface="+mn-cs"/>
      </a:defRPr>
    </a:lvl7pPr>
    <a:lvl8pPr marL="3200400" algn="l" defTabSz="914400" rtl="0" eaLnBrk="1" latinLnBrk="0" hangingPunct="1">
      <a:defRPr sz="2400" kern="1200">
        <a:solidFill>
          <a:schemeClr val="tx1"/>
        </a:solidFill>
        <a:latin typeface="Arial" pitchFamily="34" charset="0"/>
        <a:ea typeface="MS PGothic" pitchFamily="34" charset="-128"/>
        <a:cs typeface="+mn-cs"/>
      </a:defRPr>
    </a:lvl8pPr>
    <a:lvl9pPr marL="3657600" algn="l" defTabSz="914400" rtl="0" eaLnBrk="1" latinLnBrk="0" hangingPunct="1">
      <a:defRPr sz="2400" kern="1200">
        <a:solidFill>
          <a:schemeClr val="tx1"/>
        </a:solidFill>
        <a:latin typeface="Arial" pitchFamily="34" charset="0"/>
        <a:ea typeface="MS PGothic"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orient="horz" pos="700">
          <p15:clr>
            <a:srgbClr val="A4A3A4"/>
          </p15:clr>
        </p15:guide>
        <p15:guide id="3" orient="horz" pos="454">
          <p15:clr>
            <a:srgbClr val="A4A3A4"/>
          </p15:clr>
        </p15:guide>
        <p15:guide id="4" pos="2880">
          <p15:clr>
            <a:srgbClr val="A4A3A4"/>
          </p15:clr>
        </p15:guide>
        <p15:guide id="5" pos="346">
          <p15:clr>
            <a:srgbClr val="A4A3A4"/>
          </p15:clr>
        </p15:guide>
        <p15:guide id="6" pos="576">
          <p15:clr>
            <a:srgbClr val="A4A3A4"/>
          </p15:clr>
        </p15:guide>
        <p15:guide id="7" pos="5587">
          <p15:clr>
            <a:srgbClr val="A4A3A4"/>
          </p15:clr>
        </p15:guide>
        <p15:guide id="8" pos="1613">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lissa Zuckerman" initials="MZ" lastIdx="3" clrIdx="0">
    <p:extLst/>
  </p:cmAuthor>
  <p:cmAuthor id="2" name="Microsoft Office User" initials="MOU" lastIdx="4" clrIdx="1">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77F00"/>
    <a:srgbClr val="63B487"/>
    <a:srgbClr val="13EED4"/>
    <a:srgbClr val="114C43"/>
    <a:srgbClr val="0E2874"/>
    <a:srgbClr val="011D6C"/>
    <a:srgbClr val="409171"/>
    <a:srgbClr val="061668"/>
    <a:srgbClr val="CB333B"/>
    <a:srgbClr val="7272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09" autoAdjust="0"/>
    <p:restoredTop sz="91036" autoAdjust="0"/>
  </p:normalViewPr>
  <p:slideViewPr>
    <p:cSldViewPr snapToGrid="0">
      <p:cViewPr varScale="1">
        <p:scale>
          <a:sx n="126" d="100"/>
          <a:sy n="126" d="100"/>
        </p:scale>
        <p:origin x="1112" y="184"/>
      </p:cViewPr>
      <p:guideLst>
        <p:guide orient="horz" pos="1620"/>
        <p:guide orient="horz" pos="700"/>
        <p:guide orient="horz" pos="454"/>
        <p:guide pos="2880"/>
        <p:guide pos="346"/>
        <p:guide pos="576"/>
        <p:guide pos="5587"/>
        <p:guide pos="1613"/>
      </p:guideLst>
    </p:cSldViewPr>
  </p:slideViewPr>
  <p:notesTextViewPr>
    <p:cViewPr>
      <p:scale>
        <a:sx n="1" d="1"/>
        <a:sy n="1" d="1"/>
      </p:scale>
      <p:origin x="0" y="0"/>
    </p:cViewPr>
  </p:notesText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723CD1-C686-DF4C-9D8E-8B0AC40444C6}" type="doc">
      <dgm:prSet loTypeId="urn:microsoft.com/office/officeart/2005/8/layout/bProcess3" loCatId="" qsTypeId="urn:microsoft.com/office/officeart/2005/8/quickstyle/simple1" qsCatId="simple" csTypeId="urn:microsoft.com/office/officeart/2005/8/colors/accent6_1" csCatId="accent6" phldr="1"/>
      <dgm:spPr/>
      <dgm:t>
        <a:bodyPr/>
        <a:lstStyle/>
        <a:p>
          <a:endParaRPr lang="en-US"/>
        </a:p>
      </dgm:t>
    </dgm:pt>
    <dgm:pt modelId="{32A44D45-027B-0648-B4A6-AEFC7803AEFA}">
      <dgm:prSet phldrT="[Text]" custT="1"/>
      <dgm:spPr>
        <a:solidFill>
          <a:sysClr val="window" lastClr="FFFFFF">
            <a:hueOff val="0"/>
            <a:satOff val="0"/>
            <a:lumOff val="0"/>
            <a:alphaOff val="0"/>
          </a:sysClr>
        </a:solidFill>
        <a:ln w="76200" cap="flat" cmpd="sng" algn="ctr">
          <a:solidFill>
            <a:srgbClr val="70AD47">
              <a:shade val="80000"/>
              <a:hueOff val="0"/>
              <a:satOff val="0"/>
              <a:lumOff val="0"/>
              <a:alphaOff val="0"/>
            </a:srgbClr>
          </a:solidFill>
          <a:prstDash val="solid"/>
          <a:miter lim="800000"/>
        </a:ln>
        <a:effectLst/>
        <a:scene3d>
          <a:camera prst="orthographicFront"/>
          <a:lightRig rig="threePt" dir="t"/>
        </a:scene3d>
        <a:sp3d>
          <a:bevelT w="50800" h="95250"/>
          <a:bevelB w="31750" h="120650"/>
        </a:sp3d>
      </dgm:spPr>
      <dgm:t>
        <a:bodyPr/>
        <a:lstStyle/>
        <a:p>
          <a:pPr algn="l">
            <a:buNone/>
          </a:pPr>
          <a:r>
            <a:rPr lang="en-US" sz="950" b="1" dirty="0">
              <a:solidFill>
                <a:sysClr val="windowText" lastClr="000000">
                  <a:hueOff val="0"/>
                  <a:satOff val="0"/>
                  <a:lumOff val="0"/>
                  <a:alphaOff val="0"/>
                </a:sysClr>
              </a:solidFill>
              <a:latin typeface="Century" panose="02040604050505020304" pitchFamily="18" charset="0"/>
              <a:ea typeface="+mn-ea"/>
              <a:cs typeface="+mn-cs"/>
            </a:rPr>
            <a:t>t      HR BP Glucose   ....  Temp</a:t>
          </a:r>
        </a:p>
        <a:p>
          <a:pPr algn="l">
            <a:buNone/>
          </a:pPr>
          <a:r>
            <a:rPr lang="en-US" sz="950" b="1" dirty="0">
              <a:solidFill>
                <a:sysClr val="windowText" lastClr="000000">
                  <a:hueOff val="0"/>
                  <a:satOff val="0"/>
                  <a:lumOff val="0"/>
                  <a:alphaOff val="0"/>
                </a:sysClr>
              </a:solidFill>
              <a:latin typeface="Century" panose="02040604050505020304" pitchFamily="18" charset="0"/>
              <a:ea typeface="+mn-ea"/>
              <a:cs typeface="+mn-cs"/>
            </a:rPr>
            <a:t>0.5   98   9       80                37</a:t>
          </a:r>
        </a:p>
        <a:p>
          <a:pPr algn="l">
            <a:buNone/>
          </a:pPr>
          <a:r>
            <a:rPr lang="en-US" sz="950" b="1" dirty="0">
              <a:solidFill>
                <a:sysClr val="windowText" lastClr="000000">
                  <a:hueOff val="0"/>
                  <a:satOff val="0"/>
                  <a:lumOff val="0"/>
                  <a:alphaOff val="0"/>
                </a:sysClr>
              </a:solidFill>
              <a:latin typeface="Century" panose="02040604050505020304" pitchFamily="18" charset="0"/>
              <a:ea typeface="+mn-ea"/>
              <a:cs typeface="+mn-cs"/>
            </a:rPr>
            <a:t>2.1   60   8       95.               32   </a:t>
          </a:r>
        </a:p>
        <a:p>
          <a:pPr algn="l">
            <a:buNone/>
          </a:pPr>
          <a:r>
            <a:rPr lang="en-US" sz="950" b="1" dirty="0">
              <a:solidFill>
                <a:sysClr val="windowText" lastClr="000000">
                  <a:hueOff val="0"/>
                  <a:satOff val="0"/>
                  <a:lumOff val="0"/>
                  <a:alphaOff val="0"/>
                </a:sysClr>
              </a:solidFill>
              <a:latin typeface="Century" panose="02040604050505020304" pitchFamily="18" charset="0"/>
              <a:ea typeface="+mn-ea"/>
              <a:cs typeface="+mn-cs"/>
            </a:rPr>
            <a:t>.        .      .         .         ....    40</a:t>
          </a:r>
        </a:p>
        <a:p>
          <a:pPr algn="l">
            <a:buNone/>
          </a:pPr>
          <a:r>
            <a:rPr lang="en-US" sz="950" b="1" dirty="0">
              <a:solidFill>
                <a:sysClr val="windowText" lastClr="000000">
                  <a:hueOff val="0"/>
                  <a:satOff val="0"/>
                  <a:lumOff val="0"/>
                  <a:alphaOff val="0"/>
                </a:sysClr>
              </a:solidFill>
              <a:latin typeface="Century" panose="02040604050505020304" pitchFamily="18" charset="0"/>
              <a:ea typeface="+mn-ea"/>
              <a:cs typeface="+mn-cs"/>
            </a:rPr>
            <a:t>48     75  7       78.               43</a:t>
          </a:r>
        </a:p>
      </dgm:t>
    </dgm:pt>
    <dgm:pt modelId="{A75DFF8F-E2FF-0145-A3B3-BF94FF4F3256}" type="parTrans" cxnId="{91C961D1-EF2C-FB40-8A87-EFB17FBF49EE}">
      <dgm:prSet/>
      <dgm:spPr/>
      <dgm:t>
        <a:bodyPr/>
        <a:lstStyle/>
        <a:p>
          <a:endParaRPr lang="en-US"/>
        </a:p>
      </dgm:t>
    </dgm:pt>
    <dgm:pt modelId="{79D029B0-3BFF-8941-9CA2-A354DC1DCC94}" type="sibTrans" cxnId="{91C961D1-EF2C-FB40-8A87-EFB17FBF49EE}">
      <dgm:prSet>
        <dgm:style>
          <a:lnRef idx="2">
            <a:schemeClr val="accent2"/>
          </a:lnRef>
          <a:fillRef idx="0">
            <a:schemeClr val="accent2"/>
          </a:fillRef>
          <a:effectRef idx="1">
            <a:schemeClr val="accent2"/>
          </a:effectRef>
          <a:fontRef idx="minor">
            <a:schemeClr val="tx1"/>
          </a:fontRef>
        </dgm:style>
      </dgm:prSet>
      <dgm:spPr>
        <a:xfrm>
          <a:off x="1586768" y="905216"/>
          <a:ext cx="366798" cy="91440"/>
        </a:xfrm>
        <a:custGeom>
          <a:avLst/>
          <a:gdLst/>
          <a:ahLst/>
          <a:cxnLst/>
          <a:rect l="0" t="0" r="0" b="0"/>
          <a:pathLst>
            <a:path>
              <a:moveTo>
                <a:pt x="0" y="45720"/>
              </a:moveTo>
              <a:lnTo>
                <a:pt x="200499" y="45720"/>
              </a:lnTo>
              <a:lnTo>
                <a:pt x="200499" y="81440"/>
              </a:lnTo>
              <a:lnTo>
                <a:pt x="366798" y="81440"/>
              </a:lnTo>
            </a:path>
          </a:pathLst>
        </a:custGeom>
        <a:noFill/>
        <a:ln w="28575" cap="flat" cmpd="sng" algn="ctr">
          <a:solidFill>
            <a:srgbClr val="ED7D31"/>
          </a:solidFill>
          <a:prstDash val="solid"/>
          <a:miter lim="800000"/>
          <a:tailEnd type="arrow"/>
        </a:ln>
        <a:effectLst/>
      </dgm:spPr>
      <dgm:t>
        <a:bodyPr/>
        <a:lstStyle/>
        <a:p>
          <a:pPr rtl="0">
            <a:buNone/>
          </a:pPr>
          <a:endParaRPr lang="en-US">
            <a:solidFill>
              <a:sysClr val="windowText" lastClr="000000">
                <a:hueOff val="0"/>
                <a:satOff val="0"/>
                <a:lumOff val="0"/>
                <a:alphaOff val="0"/>
              </a:sysClr>
            </a:solidFill>
            <a:latin typeface="Calibri" panose="020F0502020204030204"/>
            <a:ea typeface="+mn-ea"/>
            <a:cs typeface="+mn-cs"/>
          </a:endParaRPr>
        </a:p>
      </dgm:t>
    </dgm:pt>
    <dgm:pt modelId="{979AF355-98F7-2F4D-A3BD-18C93A22C9D2}">
      <dgm:prSet phldrT="[Text]" custT="1"/>
      <dgm:spPr>
        <a:solidFill>
          <a:sysClr val="window" lastClr="FFFFFF">
            <a:hueOff val="0"/>
            <a:satOff val="0"/>
            <a:lumOff val="0"/>
            <a:alphaOff val="0"/>
          </a:sysClr>
        </a:solidFill>
        <a:ln w="76200" cap="flat" cmpd="sng" algn="ctr">
          <a:solidFill>
            <a:srgbClr val="70AD47">
              <a:shade val="80000"/>
              <a:hueOff val="0"/>
              <a:satOff val="0"/>
              <a:lumOff val="0"/>
              <a:alphaOff val="0"/>
            </a:srgbClr>
          </a:solidFill>
          <a:prstDash val="solid"/>
          <a:miter lim="800000"/>
        </a:ln>
        <a:effectLst/>
        <a:scene3d>
          <a:camera prst="orthographicFront"/>
          <a:lightRig rig="threePt" dir="t"/>
        </a:scene3d>
        <a:sp3d>
          <a:bevelT w="50800" h="95250"/>
          <a:bevelB w="31750" h="120650"/>
        </a:sp3d>
      </dgm:spPr>
      <dgm:t>
        <a:bodyPr/>
        <a:lstStyle/>
        <a:p>
          <a:pPr algn="ctr">
            <a:buNone/>
          </a:pPr>
          <a:r>
            <a:rPr lang="en-US" sz="800" b="1" dirty="0">
              <a:solidFill>
                <a:sysClr val="windowText" lastClr="000000">
                  <a:hueOff val="0"/>
                  <a:satOff val="0"/>
                  <a:lumOff val="0"/>
                  <a:alphaOff val="0"/>
                </a:sysClr>
              </a:solidFill>
              <a:latin typeface="Century" panose="02040604050505020304" pitchFamily="18" charset="0"/>
              <a:ea typeface="+mn-ea"/>
              <a:cs typeface="+mn-cs"/>
            </a:rPr>
            <a:t> HR          BP      ...    Temp</a:t>
          </a:r>
        </a:p>
        <a:p>
          <a:pPr algn="l">
            <a:buNone/>
          </a:pPr>
          <a:r>
            <a:rPr lang="en-US" sz="700" b="1" dirty="0">
              <a:solidFill>
                <a:sysClr val="windowText" lastClr="000000">
                  <a:hueOff val="0"/>
                  <a:satOff val="0"/>
                  <a:lumOff val="0"/>
                  <a:alphaOff val="0"/>
                </a:sysClr>
              </a:solidFill>
              <a:latin typeface="Calibri" panose="020F0502020204030204"/>
              <a:ea typeface="+mn-ea"/>
              <a:cs typeface="+mn-cs"/>
            </a:rPr>
            <a:t>Window1</a:t>
          </a:r>
          <a:r>
            <a:rPr lang="en-US" sz="800" b="1" dirty="0">
              <a:solidFill>
                <a:sysClr val="windowText" lastClr="000000">
                  <a:hueOff val="0"/>
                  <a:satOff val="0"/>
                  <a:lumOff val="0"/>
                  <a:alphaOff val="0"/>
                </a:sysClr>
              </a:solidFill>
              <a:latin typeface="Century" panose="02040604050505020304" pitchFamily="18" charset="0"/>
              <a:ea typeface="+mn-ea"/>
              <a:cs typeface="+mn-cs"/>
            </a:rPr>
            <a:t>   82.4         8.4      ...     35.4</a:t>
          </a:r>
        </a:p>
        <a:p>
          <a:pPr algn="l">
            <a:buNone/>
          </a:pPr>
          <a:r>
            <a:rPr lang="en-US" sz="700" b="1" dirty="0">
              <a:solidFill>
                <a:sysClr val="windowText" lastClr="000000">
                  <a:hueOff val="0"/>
                  <a:satOff val="0"/>
                  <a:lumOff val="0"/>
                  <a:alphaOff val="0"/>
                </a:sysClr>
              </a:solidFill>
              <a:latin typeface="Calibri" panose="020F0502020204030204"/>
              <a:ea typeface="+mn-ea"/>
              <a:cs typeface="+mn-cs"/>
            </a:rPr>
            <a:t>Window2</a:t>
          </a:r>
          <a:r>
            <a:rPr lang="en-US" sz="800" b="1" dirty="0">
              <a:solidFill>
                <a:sysClr val="windowText" lastClr="000000">
                  <a:hueOff val="0"/>
                  <a:satOff val="0"/>
                  <a:lumOff val="0"/>
                  <a:alphaOff val="0"/>
                </a:sysClr>
              </a:solidFill>
              <a:latin typeface="Calibri" panose="020F0502020204030204"/>
              <a:ea typeface="+mn-ea"/>
              <a:cs typeface="+mn-cs"/>
            </a:rPr>
            <a:t>     </a:t>
          </a:r>
          <a:r>
            <a:rPr lang="en-US" sz="800" b="1" dirty="0">
              <a:solidFill>
                <a:sysClr val="windowText" lastClr="000000">
                  <a:hueOff val="0"/>
                  <a:satOff val="0"/>
                  <a:lumOff val="0"/>
                  <a:alphaOff val="0"/>
                </a:sysClr>
              </a:solidFill>
              <a:latin typeface="Century" panose="02040604050505020304" pitchFamily="18" charset="0"/>
              <a:ea typeface="+mn-ea"/>
              <a:cs typeface="+mn-cs"/>
            </a:rPr>
            <a:t>88.3        7.9       ...     38.6</a:t>
          </a:r>
        </a:p>
        <a:p>
          <a:pPr algn="l">
            <a:buNone/>
          </a:pPr>
          <a:r>
            <a:rPr lang="en-US" sz="800" b="1" dirty="0">
              <a:solidFill>
                <a:sysClr val="windowText" lastClr="000000">
                  <a:hueOff val="0"/>
                  <a:satOff val="0"/>
                  <a:lumOff val="0"/>
                  <a:alphaOff val="0"/>
                </a:sysClr>
              </a:solidFill>
              <a:latin typeface="Century" panose="02040604050505020304" pitchFamily="18" charset="0"/>
              <a:ea typeface="+mn-ea"/>
              <a:cs typeface="+mn-cs"/>
            </a:rPr>
            <a:t>   .             .             .         ...        .         </a:t>
          </a:r>
        </a:p>
        <a:p>
          <a:pPr algn="l">
            <a:buNone/>
          </a:pPr>
          <a:r>
            <a:rPr lang="en-US" sz="700" b="1" dirty="0">
              <a:solidFill>
                <a:sysClr val="windowText" lastClr="000000">
                  <a:hueOff val="0"/>
                  <a:satOff val="0"/>
                  <a:lumOff val="0"/>
                  <a:alphaOff val="0"/>
                </a:sysClr>
              </a:solidFill>
              <a:latin typeface="Century" panose="02040604050505020304" pitchFamily="18" charset="0"/>
              <a:ea typeface="+mn-ea"/>
              <a:cs typeface="+mn-cs"/>
            </a:rPr>
            <a:t>window6</a:t>
          </a:r>
          <a:r>
            <a:rPr lang="en-US" sz="600" b="1" dirty="0">
              <a:solidFill>
                <a:sysClr val="windowText" lastClr="000000">
                  <a:hueOff val="0"/>
                  <a:satOff val="0"/>
                  <a:lumOff val="0"/>
                  <a:alphaOff val="0"/>
                </a:sysClr>
              </a:solidFill>
              <a:latin typeface="Century" panose="02040604050505020304" pitchFamily="18" charset="0"/>
              <a:ea typeface="+mn-ea"/>
              <a:cs typeface="+mn-cs"/>
            </a:rPr>
            <a:t> </a:t>
          </a:r>
          <a:r>
            <a:rPr lang="en-US" sz="800" b="1" dirty="0">
              <a:solidFill>
                <a:sysClr val="windowText" lastClr="000000">
                  <a:hueOff val="0"/>
                  <a:satOff val="0"/>
                  <a:lumOff val="0"/>
                  <a:alphaOff val="0"/>
                </a:sysClr>
              </a:solidFill>
              <a:latin typeface="Century" panose="02040604050505020304" pitchFamily="18" charset="0"/>
              <a:ea typeface="+mn-ea"/>
              <a:cs typeface="+mn-cs"/>
            </a:rPr>
            <a:t>   105.7       6.5      ...     39.5</a:t>
          </a:r>
        </a:p>
        <a:p>
          <a:pPr algn="ctr">
            <a:buNone/>
          </a:pPr>
          <a:endParaRPr lang="en-US" sz="800" b="1" dirty="0">
            <a:solidFill>
              <a:sysClr val="windowText" lastClr="000000">
                <a:hueOff val="0"/>
                <a:satOff val="0"/>
                <a:lumOff val="0"/>
                <a:alphaOff val="0"/>
              </a:sysClr>
            </a:solidFill>
            <a:latin typeface="Century" panose="02040604050505020304" pitchFamily="18" charset="0"/>
            <a:ea typeface="+mn-ea"/>
            <a:cs typeface="+mn-cs"/>
          </a:endParaRPr>
        </a:p>
      </dgm:t>
    </dgm:pt>
    <dgm:pt modelId="{D55F9624-7605-A142-B56F-27DB6EF08C6A}" type="parTrans" cxnId="{8748134D-5CED-EB48-9BD9-C572443E1BAA}">
      <dgm:prSet/>
      <dgm:spPr/>
      <dgm:t>
        <a:bodyPr/>
        <a:lstStyle/>
        <a:p>
          <a:endParaRPr lang="en-US"/>
        </a:p>
      </dgm:t>
    </dgm:pt>
    <dgm:pt modelId="{AE44FFBC-5A5D-E846-B41B-73F231C2EC9E}" type="sibTrans" cxnId="{8748134D-5CED-EB48-9BD9-C572443E1BAA}">
      <dgm:prSet>
        <dgm:style>
          <a:lnRef idx="2">
            <a:schemeClr val="accent2"/>
          </a:lnRef>
          <a:fillRef idx="0">
            <a:schemeClr val="accent2"/>
          </a:fillRef>
          <a:effectRef idx="1">
            <a:schemeClr val="accent2"/>
          </a:effectRef>
          <a:fontRef idx="minor">
            <a:schemeClr val="tx1"/>
          </a:fontRef>
        </dgm:style>
      </dgm:prSet>
      <dgm:spPr>
        <a:xfrm>
          <a:off x="3565854" y="898079"/>
          <a:ext cx="306457" cy="91440"/>
        </a:xfrm>
        <a:custGeom>
          <a:avLst/>
          <a:gdLst/>
          <a:ahLst/>
          <a:cxnLst/>
          <a:rect l="0" t="0" r="0" b="0"/>
          <a:pathLst>
            <a:path>
              <a:moveTo>
                <a:pt x="0" y="88577"/>
              </a:moveTo>
              <a:lnTo>
                <a:pt x="170328" y="88577"/>
              </a:lnTo>
              <a:lnTo>
                <a:pt x="170328" y="45720"/>
              </a:lnTo>
              <a:lnTo>
                <a:pt x="306457" y="45720"/>
              </a:lnTo>
            </a:path>
          </a:pathLst>
        </a:custGeom>
        <a:noFill/>
        <a:ln w="19050" cap="flat" cmpd="sng" algn="ctr">
          <a:solidFill>
            <a:srgbClr val="ED7D31"/>
          </a:solidFill>
          <a:prstDash val="solid"/>
          <a:miter lim="800000"/>
          <a:tailEnd type="arrow"/>
        </a:ln>
        <a:effectLst/>
      </dgm:spPr>
      <dgm:t>
        <a:bodyPr/>
        <a:lstStyle/>
        <a:p>
          <a:pPr rtl="0">
            <a:buNone/>
          </a:pPr>
          <a:endParaRPr lang="en-US">
            <a:solidFill>
              <a:sysClr val="windowText" lastClr="000000">
                <a:hueOff val="0"/>
                <a:satOff val="0"/>
                <a:lumOff val="0"/>
                <a:alphaOff val="0"/>
              </a:sysClr>
            </a:solidFill>
            <a:latin typeface="Calibri" panose="020F0502020204030204"/>
            <a:ea typeface="+mn-ea"/>
            <a:cs typeface="+mn-cs"/>
          </a:endParaRPr>
        </a:p>
      </dgm:t>
    </dgm:pt>
    <dgm:pt modelId="{08C3A61B-3841-804E-B7A1-518CBF98E5B2}">
      <dgm:prSet phldrT="[Text]"/>
      <dgm:spPr>
        <a:solidFill>
          <a:sysClr val="window" lastClr="FFFFFF">
            <a:hueOff val="0"/>
            <a:satOff val="0"/>
            <a:lumOff val="0"/>
            <a:alphaOff val="0"/>
          </a:sysClr>
        </a:solidFill>
        <a:ln w="76200" cap="flat" cmpd="sng" algn="ctr">
          <a:solidFill>
            <a:srgbClr val="70AD47">
              <a:shade val="80000"/>
              <a:hueOff val="0"/>
              <a:satOff val="0"/>
              <a:lumOff val="0"/>
              <a:alphaOff val="0"/>
            </a:srgbClr>
          </a:solidFill>
          <a:prstDash val="solid"/>
          <a:miter lim="800000"/>
        </a:ln>
        <a:effectLst/>
        <a:scene3d>
          <a:camera prst="orthographicFront"/>
          <a:lightRig rig="threePt" dir="t"/>
        </a:scene3d>
        <a:sp3d>
          <a:bevelT w="50800" h="95250"/>
          <a:bevelB w="31750" h="120650"/>
        </a:sp3d>
      </dgm:spPr>
      <dgm:t>
        <a:bodyPr/>
        <a:lstStyle/>
        <a:p>
          <a:pPr>
            <a:buNone/>
          </a:pPr>
          <a:r>
            <a:rPr lang="en-US" dirty="0">
              <a:solidFill>
                <a:sysClr val="windowText" lastClr="000000">
                  <a:hueOff val="0"/>
                  <a:satOff val="0"/>
                  <a:lumOff val="0"/>
                  <a:alphaOff val="0"/>
                </a:sysClr>
              </a:solidFill>
              <a:latin typeface="Century" panose="02040604050505020304" pitchFamily="18" charset="0"/>
              <a:ea typeface="+mn-ea"/>
              <a:cs typeface="+mn-cs"/>
            </a:rPr>
            <a:t>HMM Model</a:t>
          </a:r>
        </a:p>
      </dgm:t>
    </dgm:pt>
    <dgm:pt modelId="{F0E03754-10D3-EC46-8C37-BC8BF2FDF9EA}" type="parTrans" cxnId="{89F77D95-A103-9340-BC7F-8EFF10A338B2}">
      <dgm:prSet/>
      <dgm:spPr/>
      <dgm:t>
        <a:bodyPr/>
        <a:lstStyle/>
        <a:p>
          <a:endParaRPr lang="en-US"/>
        </a:p>
      </dgm:t>
    </dgm:pt>
    <dgm:pt modelId="{CB6F3BE5-7DB7-3A43-BC27-22427DF93C28}" type="sibTrans" cxnId="{89F77D95-A103-9340-BC7F-8EFF10A338B2}">
      <dgm:prSet>
        <dgm:style>
          <a:lnRef idx="2">
            <a:schemeClr val="accent2"/>
          </a:lnRef>
          <a:fillRef idx="0">
            <a:schemeClr val="accent2"/>
          </a:fillRef>
          <a:effectRef idx="1">
            <a:schemeClr val="accent2"/>
          </a:effectRef>
          <a:fontRef idx="minor">
            <a:schemeClr val="tx1"/>
          </a:fontRef>
        </dgm:style>
      </dgm:prSet>
      <dgm:spPr>
        <a:xfrm>
          <a:off x="1016028" y="1416505"/>
          <a:ext cx="3679527" cy="333188"/>
        </a:xfrm>
        <a:custGeom>
          <a:avLst/>
          <a:gdLst/>
          <a:ahLst/>
          <a:cxnLst/>
          <a:rect l="0" t="0" r="0" b="0"/>
          <a:pathLst>
            <a:path>
              <a:moveTo>
                <a:pt x="3679527" y="0"/>
              </a:moveTo>
              <a:lnTo>
                <a:pt x="3679527" y="183694"/>
              </a:lnTo>
              <a:lnTo>
                <a:pt x="0" y="183694"/>
              </a:lnTo>
              <a:lnTo>
                <a:pt x="0" y="333188"/>
              </a:lnTo>
            </a:path>
          </a:pathLst>
        </a:custGeom>
        <a:noFill/>
        <a:ln w="28575" cap="flat" cmpd="sng" algn="ctr">
          <a:solidFill>
            <a:srgbClr val="ED7D31"/>
          </a:solidFill>
          <a:prstDash val="solid"/>
          <a:miter lim="800000"/>
          <a:tailEnd type="arrow"/>
        </a:ln>
        <a:effectLst/>
      </dgm:spPr>
      <dgm:t>
        <a:bodyPr/>
        <a:lstStyle/>
        <a:p>
          <a:pPr rtl="0">
            <a:buNone/>
          </a:pPr>
          <a:endParaRPr lang="en-US">
            <a:solidFill>
              <a:sysClr val="windowText" lastClr="000000">
                <a:hueOff val="0"/>
                <a:satOff val="0"/>
                <a:lumOff val="0"/>
                <a:alphaOff val="0"/>
              </a:sysClr>
            </a:solidFill>
            <a:latin typeface="Calibri" panose="020F0502020204030204"/>
            <a:ea typeface="+mn-ea"/>
            <a:cs typeface="+mn-cs"/>
          </a:endParaRPr>
        </a:p>
      </dgm:t>
    </dgm:pt>
    <dgm:pt modelId="{894A63F9-2BD9-9F48-8FB8-B6248BF335E4}">
      <dgm:prSet phldrT="[Text]"/>
      <dgm:spPr>
        <a:solidFill>
          <a:sysClr val="window" lastClr="FFFFFF">
            <a:hueOff val="0"/>
            <a:satOff val="0"/>
            <a:lumOff val="0"/>
            <a:alphaOff val="0"/>
          </a:sysClr>
        </a:solidFill>
        <a:ln w="76200" cap="flat" cmpd="sng" algn="ctr">
          <a:solidFill>
            <a:srgbClr val="70AD47">
              <a:shade val="80000"/>
              <a:hueOff val="0"/>
              <a:satOff val="0"/>
              <a:lumOff val="0"/>
              <a:alphaOff val="0"/>
            </a:srgbClr>
          </a:solidFill>
          <a:prstDash val="solid"/>
          <a:miter lim="800000"/>
        </a:ln>
        <a:effectLst/>
        <a:scene3d>
          <a:camera prst="orthographicFront"/>
          <a:lightRig rig="threePt" dir="t"/>
        </a:scene3d>
        <a:sp3d>
          <a:bevelT w="50800" h="95250"/>
          <a:bevelB w="31750" h="120650"/>
        </a:sp3d>
      </dgm:spPr>
      <dgm:t>
        <a:bodyPr/>
        <a:lstStyle/>
        <a:p>
          <a:pPr>
            <a:buNone/>
          </a:pPr>
          <a:r>
            <a:rPr lang="en-US" b="1" dirty="0">
              <a:solidFill>
                <a:sysClr val="windowText" lastClr="000000">
                  <a:hueOff val="0"/>
                  <a:satOff val="0"/>
                  <a:lumOff val="0"/>
                  <a:alphaOff val="0"/>
                </a:sysClr>
              </a:solidFill>
              <a:latin typeface="Century" panose="02040604050505020304" pitchFamily="18" charset="0"/>
              <a:ea typeface="+mn-ea"/>
              <a:cs typeface="+mn-cs"/>
            </a:rPr>
            <a:t>5 5 4 2 3 3 </a:t>
          </a:r>
        </a:p>
      </dgm:t>
    </dgm:pt>
    <dgm:pt modelId="{CEAC2C66-38F1-8D40-BC0C-F9F8FDC28D3D}" type="parTrans" cxnId="{967175C6-5E2B-6F4D-B075-EB1F7FD2109F}">
      <dgm:prSet/>
      <dgm:spPr/>
      <dgm:t>
        <a:bodyPr/>
        <a:lstStyle/>
        <a:p>
          <a:endParaRPr lang="en-US"/>
        </a:p>
      </dgm:t>
    </dgm:pt>
    <dgm:pt modelId="{51C48D1D-86A0-414F-8783-189E706A8D37}" type="sibTrans" cxnId="{967175C6-5E2B-6F4D-B075-EB1F7FD2109F}">
      <dgm:prSet>
        <dgm:style>
          <a:lnRef idx="2">
            <a:schemeClr val="accent2"/>
          </a:lnRef>
          <a:fillRef idx="0">
            <a:schemeClr val="accent2"/>
          </a:fillRef>
          <a:effectRef idx="1">
            <a:schemeClr val="accent2"/>
          </a:effectRef>
          <a:fontRef idx="minor">
            <a:schemeClr val="tx1"/>
          </a:fontRef>
        </dgm:style>
      </dgm:prSet>
      <dgm:spPr>
        <a:xfrm>
          <a:off x="2023377" y="2180113"/>
          <a:ext cx="305809" cy="91440"/>
        </a:xfrm>
        <a:custGeom>
          <a:avLst/>
          <a:gdLst/>
          <a:ahLst/>
          <a:cxnLst/>
          <a:rect l="0" t="0" r="0" b="0"/>
          <a:pathLst>
            <a:path>
              <a:moveTo>
                <a:pt x="0" y="76486"/>
              </a:moveTo>
              <a:lnTo>
                <a:pt x="170004" y="76486"/>
              </a:lnTo>
              <a:lnTo>
                <a:pt x="170004" y="45720"/>
              </a:lnTo>
              <a:lnTo>
                <a:pt x="305809" y="45720"/>
              </a:lnTo>
            </a:path>
          </a:pathLst>
        </a:custGeom>
        <a:noFill/>
        <a:ln w="28575" cap="flat" cmpd="sng" algn="ctr">
          <a:solidFill>
            <a:srgbClr val="ED7D31"/>
          </a:solidFill>
          <a:prstDash val="solid"/>
          <a:miter lim="800000"/>
          <a:tailEnd type="arrow"/>
        </a:ln>
        <a:effectLst/>
      </dgm:spPr>
      <dgm:t>
        <a:bodyPr/>
        <a:lstStyle/>
        <a:p>
          <a:pPr rtl="0">
            <a:buNone/>
          </a:pPr>
          <a:endParaRPr lang="en-US">
            <a:solidFill>
              <a:sysClr val="windowText" lastClr="000000">
                <a:hueOff val="0"/>
                <a:satOff val="0"/>
                <a:lumOff val="0"/>
                <a:alphaOff val="0"/>
              </a:sysClr>
            </a:solidFill>
            <a:latin typeface="Calibri" panose="020F0502020204030204"/>
            <a:ea typeface="+mn-ea"/>
            <a:cs typeface="+mn-cs"/>
          </a:endParaRPr>
        </a:p>
      </dgm:t>
    </dgm:pt>
    <dgm:pt modelId="{FFF80068-EC3C-914A-A344-E0BD9C7E9D75}">
      <dgm:prSet phldrT="[Text]" custT="1"/>
      <dgm:spPr>
        <a:solidFill>
          <a:sysClr val="window" lastClr="FFFFFF">
            <a:hueOff val="0"/>
            <a:satOff val="0"/>
            <a:lumOff val="0"/>
            <a:alphaOff val="0"/>
          </a:sysClr>
        </a:solidFill>
        <a:ln w="76200" cap="flat" cmpd="sng" algn="ctr">
          <a:solidFill>
            <a:srgbClr val="70AD47">
              <a:shade val="80000"/>
              <a:hueOff val="0"/>
              <a:satOff val="0"/>
              <a:lumOff val="0"/>
              <a:alphaOff val="0"/>
            </a:srgbClr>
          </a:solidFill>
          <a:prstDash val="solid"/>
          <a:miter lim="800000"/>
        </a:ln>
        <a:effectLst/>
        <a:scene3d>
          <a:camera prst="orthographicFront"/>
          <a:lightRig rig="threePt" dir="t"/>
        </a:scene3d>
        <a:sp3d>
          <a:bevelT w="50800" h="95250"/>
          <a:bevelB w="31750" h="120650"/>
        </a:sp3d>
      </dgm:spPr>
      <dgm:t>
        <a:bodyPr/>
        <a:lstStyle/>
        <a:p>
          <a:pPr algn="l">
            <a:buNone/>
          </a:pPr>
          <a:r>
            <a:rPr lang="en-US" sz="1200" b="1" dirty="0">
              <a:solidFill>
                <a:sysClr val="windowText" lastClr="000000">
                  <a:hueOff val="0"/>
                  <a:satOff val="0"/>
                  <a:lumOff val="0"/>
                  <a:alphaOff val="0"/>
                </a:sysClr>
              </a:solidFill>
              <a:latin typeface="Century" panose="02040604050505020304" pitchFamily="18" charset="0"/>
              <a:ea typeface="+mn-ea"/>
              <a:cs typeface="+mn-cs"/>
            </a:rPr>
            <a:t>First state </a:t>
          </a:r>
          <a:r>
            <a:rPr lang="en-US" sz="1200" b="1" dirty="0" err="1">
              <a:solidFill>
                <a:sysClr val="windowText" lastClr="000000">
                  <a:hueOff val="0"/>
                  <a:satOff val="0"/>
                  <a:lumOff val="0"/>
                  <a:alphaOff val="0"/>
                </a:sysClr>
              </a:solidFill>
              <a:latin typeface="Century" panose="02040604050505020304" pitchFamily="18" charset="0"/>
              <a:ea typeface="+mn-ea"/>
              <a:cs typeface="+mn-cs"/>
            </a:rPr>
            <a:t>probs</a:t>
          </a:r>
          <a:r>
            <a:rPr lang="en-US" sz="1200" b="1" dirty="0">
              <a:solidFill>
                <a:sysClr val="windowText" lastClr="000000">
                  <a:hueOff val="0"/>
                  <a:satOff val="0"/>
                  <a:lumOff val="0"/>
                  <a:alphaOff val="0"/>
                </a:sysClr>
              </a:solidFill>
              <a:latin typeface="Century" panose="02040604050505020304" pitchFamily="18" charset="0"/>
              <a:ea typeface="+mn-ea"/>
              <a:cs typeface="+mn-cs"/>
            </a:rPr>
            <a:t>: </a:t>
          </a:r>
        </a:p>
        <a:p>
          <a:pPr algn="l">
            <a:buNone/>
          </a:pPr>
          <a:r>
            <a:rPr lang="en-US" sz="1200" b="1" dirty="0">
              <a:solidFill>
                <a:sysClr val="windowText" lastClr="000000">
                  <a:hueOff val="0"/>
                  <a:satOff val="0"/>
                  <a:lumOff val="0"/>
                  <a:alphaOff val="0"/>
                </a:sysClr>
              </a:solidFill>
              <a:latin typeface="Century" panose="02040604050505020304" pitchFamily="18" charset="0"/>
              <a:ea typeface="+mn-ea"/>
              <a:cs typeface="+mn-cs"/>
            </a:rPr>
            <a:t> [ </a:t>
          </a:r>
          <a:r>
            <a:rPr lang="en-US" sz="1400" b="1" dirty="0">
              <a:solidFill>
                <a:sysClr val="windowText" lastClr="000000">
                  <a:hueOff val="0"/>
                  <a:satOff val="0"/>
                  <a:lumOff val="0"/>
                  <a:alphaOff val="0"/>
                </a:sysClr>
              </a:solidFill>
              <a:latin typeface="Century" panose="02040604050505020304" pitchFamily="18" charset="0"/>
              <a:ea typeface="+mn-ea"/>
              <a:cs typeface="+mn-cs"/>
            </a:rPr>
            <a:t>0.1 0.2 0 0  0.7</a:t>
          </a:r>
        </a:p>
        <a:p>
          <a:pPr algn="l">
            <a:buNone/>
          </a:pPr>
          <a:r>
            <a:rPr lang="en-US" sz="1200" b="1" dirty="0">
              <a:solidFill>
                <a:sysClr val="windowText" lastClr="000000">
                  <a:hueOff val="0"/>
                  <a:satOff val="0"/>
                  <a:lumOff val="0"/>
                  <a:alphaOff val="0"/>
                </a:sysClr>
              </a:solidFill>
              <a:latin typeface="Century" panose="02040604050505020304" pitchFamily="18" charset="0"/>
              <a:ea typeface="+mn-ea"/>
              <a:cs typeface="+mn-cs"/>
            </a:rPr>
            <a:t>Last state </a:t>
          </a:r>
          <a:r>
            <a:rPr lang="en-US" sz="1200" b="1" dirty="0" err="1">
              <a:solidFill>
                <a:sysClr val="windowText" lastClr="000000">
                  <a:hueOff val="0"/>
                  <a:satOff val="0"/>
                  <a:lumOff val="0"/>
                  <a:alphaOff val="0"/>
                </a:sysClr>
              </a:solidFill>
              <a:latin typeface="Century" panose="02040604050505020304" pitchFamily="18" charset="0"/>
              <a:ea typeface="+mn-ea"/>
              <a:cs typeface="+mn-cs"/>
            </a:rPr>
            <a:t>probs</a:t>
          </a:r>
          <a:r>
            <a:rPr lang="en-US" sz="1200" b="1" dirty="0">
              <a:solidFill>
                <a:sysClr val="windowText" lastClr="000000">
                  <a:hueOff val="0"/>
                  <a:satOff val="0"/>
                  <a:lumOff val="0"/>
                  <a:alphaOff val="0"/>
                </a:sysClr>
              </a:solidFill>
              <a:latin typeface="Century" panose="02040604050505020304" pitchFamily="18" charset="0"/>
              <a:ea typeface="+mn-ea"/>
              <a:cs typeface="+mn-cs"/>
            </a:rPr>
            <a:t>:</a:t>
          </a:r>
        </a:p>
        <a:p>
          <a:pPr algn="l">
            <a:buNone/>
          </a:pPr>
          <a:r>
            <a:rPr lang="en-US" sz="1400" b="1" dirty="0">
              <a:solidFill>
                <a:sysClr val="windowText" lastClr="000000">
                  <a:hueOff val="0"/>
                  <a:satOff val="0"/>
                  <a:lumOff val="0"/>
                  <a:alphaOff val="0"/>
                </a:sysClr>
              </a:solidFill>
              <a:latin typeface="Century" panose="02040604050505020304" pitchFamily="18" charset="0"/>
              <a:ea typeface="+mn-ea"/>
              <a:cs typeface="+mn-cs"/>
            </a:rPr>
            <a:t>0 0.1 0.8 0.1 0] </a:t>
          </a:r>
        </a:p>
      </dgm:t>
    </dgm:pt>
    <dgm:pt modelId="{51BF02BD-1C59-0342-B824-7D56ED1ED322}" type="parTrans" cxnId="{1A979773-1D19-C545-B28B-0D51F363F999}">
      <dgm:prSet/>
      <dgm:spPr/>
      <dgm:t>
        <a:bodyPr/>
        <a:lstStyle/>
        <a:p>
          <a:endParaRPr lang="en-US"/>
        </a:p>
      </dgm:t>
    </dgm:pt>
    <dgm:pt modelId="{7BD0ECD4-BC71-D243-97BA-CBC6E8313B9C}" type="sibTrans" cxnId="{1A979773-1D19-C545-B28B-0D51F363F999}">
      <dgm:prSet/>
      <dgm:spPr/>
      <dgm:t>
        <a:bodyPr/>
        <a:lstStyle/>
        <a:p>
          <a:endParaRPr lang="en-US"/>
        </a:p>
      </dgm:t>
    </dgm:pt>
    <dgm:pt modelId="{3C9BB9CC-FABF-B24A-B765-C74E3EB6D62A}" type="pres">
      <dgm:prSet presAssocID="{91723CD1-C686-DF4C-9D8E-8B0AC40444C6}" presName="Name0" presStyleCnt="0">
        <dgm:presLayoutVars>
          <dgm:dir/>
          <dgm:resizeHandles val="exact"/>
        </dgm:presLayoutVars>
      </dgm:prSet>
      <dgm:spPr/>
    </dgm:pt>
    <dgm:pt modelId="{3EFDE5D8-A12A-0442-8AF1-BBD47347FF62}" type="pres">
      <dgm:prSet presAssocID="{32A44D45-027B-0648-B4A6-AEFC7803AEFA}" presName="node" presStyleLbl="node1" presStyleIdx="0" presStyleCnt="5" custLinFactNeighborY="752">
        <dgm:presLayoutVars>
          <dgm:bulletEnabled val="1"/>
        </dgm:presLayoutVars>
      </dgm:prSet>
      <dgm:spPr>
        <a:xfrm>
          <a:off x="6880" y="476430"/>
          <a:ext cx="1581687" cy="949012"/>
        </a:xfrm>
        <a:prstGeom prst="rect">
          <a:avLst/>
        </a:prstGeom>
      </dgm:spPr>
    </dgm:pt>
    <dgm:pt modelId="{EA984AEE-CA82-C541-A672-96FEBC1CF520}" type="pres">
      <dgm:prSet presAssocID="{79D029B0-3BFF-8941-9CA2-A354DC1DCC94}" presName="sibTrans" presStyleLbl="sibTrans1D1" presStyleIdx="0" presStyleCnt="4"/>
      <dgm:spPr/>
    </dgm:pt>
    <dgm:pt modelId="{F3927003-4F57-F844-B1A0-976DAD91A528}" type="pres">
      <dgm:prSet presAssocID="{79D029B0-3BFF-8941-9CA2-A354DC1DCC94}" presName="connectorText" presStyleLbl="sibTrans1D1" presStyleIdx="0" presStyleCnt="4"/>
      <dgm:spPr/>
    </dgm:pt>
    <dgm:pt modelId="{F8F6728B-C84B-124B-8D8E-9C8DB2C2DA8F}" type="pres">
      <dgm:prSet presAssocID="{979AF355-98F7-2F4D-A3BD-18C93A22C9D2}" presName="node" presStyleLbl="node1" presStyleIdx="1" presStyleCnt="5" custLinFactNeighborX="2125" custLinFactNeighborY="4516">
        <dgm:presLayoutVars>
          <dgm:bulletEnabled val="1"/>
        </dgm:presLayoutVars>
      </dgm:prSet>
      <dgm:spPr>
        <a:xfrm>
          <a:off x="1985967" y="512150"/>
          <a:ext cx="1581687" cy="949012"/>
        </a:xfrm>
        <a:prstGeom prst="rect">
          <a:avLst/>
        </a:prstGeom>
      </dgm:spPr>
    </dgm:pt>
    <dgm:pt modelId="{E57A93A1-C324-1148-AE77-0CB4AAC40C91}" type="pres">
      <dgm:prSet presAssocID="{AE44FFBC-5A5D-E846-B41B-73F231C2EC9E}" presName="sibTrans" presStyleLbl="sibTrans1D1" presStyleIdx="1" presStyleCnt="4"/>
      <dgm:spPr/>
    </dgm:pt>
    <dgm:pt modelId="{95F9485F-BF23-D045-B323-A5D690B7CBF8}" type="pres">
      <dgm:prSet presAssocID="{AE44FFBC-5A5D-E846-B41B-73F231C2EC9E}" presName="connectorText" presStyleLbl="sibTrans1D1" presStyleIdx="1" presStyleCnt="4"/>
      <dgm:spPr/>
    </dgm:pt>
    <dgm:pt modelId="{DA54E9DF-3795-FA42-9204-D7F041792638}" type="pres">
      <dgm:prSet presAssocID="{08C3A61B-3841-804E-B7A1-518CBF98E5B2}" presName="node" presStyleLbl="node1" presStyleIdx="2" presStyleCnt="5" custLinFactNeighborX="5119">
        <dgm:presLayoutVars>
          <dgm:bulletEnabled val="1"/>
        </dgm:presLayoutVars>
      </dgm:prSet>
      <dgm:spPr>
        <a:xfrm>
          <a:off x="3904712" y="469293"/>
          <a:ext cx="1581687" cy="949012"/>
        </a:xfrm>
        <a:prstGeom prst="rect">
          <a:avLst/>
        </a:prstGeom>
      </dgm:spPr>
    </dgm:pt>
    <dgm:pt modelId="{732B3208-69FE-5242-9D26-AB1A4F3F057A}" type="pres">
      <dgm:prSet presAssocID="{CB6F3BE5-7DB7-3A43-BC27-22427DF93C28}" presName="sibTrans" presStyleLbl="sibTrans1D1" presStyleIdx="2" presStyleCnt="4"/>
      <dgm:spPr/>
    </dgm:pt>
    <dgm:pt modelId="{D88CACE4-BD29-AE45-99B2-DADA9E7836E3}" type="pres">
      <dgm:prSet presAssocID="{CB6F3BE5-7DB7-3A43-BC27-22427DF93C28}" presName="connectorText" presStyleLbl="sibTrans1D1" presStyleIdx="2" presStyleCnt="4"/>
      <dgm:spPr/>
    </dgm:pt>
    <dgm:pt modelId="{CDAA12EC-14C0-DC48-B201-4E9AE5039128}" type="pres">
      <dgm:prSet presAssocID="{894A63F9-2BD9-9F48-8FB8-B6248BF335E4}" presName="node" presStyleLbl="node1" presStyleIdx="3" presStyleCnt="5" custScaleX="127604">
        <dgm:presLayoutVars>
          <dgm:bulletEnabled val="1"/>
        </dgm:presLayoutVars>
      </dgm:prSet>
      <dgm:spPr>
        <a:xfrm>
          <a:off x="6880" y="1782094"/>
          <a:ext cx="2018296" cy="949012"/>
        </a:xfrm>
        <a:prstGeom prst="rect">
          <a:avLst/>
        </a:prstGeom>
      </dgm:spPr>
    </dgm:pt>
    <dgm:pt modelId="{EFCC4875-0937-644C-ACAB-E4969AC5E965}" type="pres">
      <dgm:prSet presAssocID="{51C48D1D-86A0-414F-8783-189E706A8D37}" presName="sibTrans" presStyleLbl="sibTrans1D1" presStyleIdx="3" presStyleCnt="4"/>
      <dgm:spPr/>
    </dgm:pt>
    <dgm:pt modelId="{97B0E7B4-6F68-8D48-976B-904FC3109515}" type="pres">
      <dgm:prSet presAssocID="{51C48D1D-86A0-414F-8783-189E706A8D37}" presName="connectorText" presStyleLbl="sibTrans1D1" presStyleIdx="3" presStyleCnt="4"/>
      <dgm:spPr/>
    </dgm:pt>
    <dgm:pt modelId="{6735CE72-1D6C-8749-9B54-951A993B5AF2}" type="pres">
      <dgm:prSet presAssocID="{FFF80068-EC3C-914A-A344-E0BD9C7E9D75}" presName="node" presStyleLbl="node1" presStyleIdx="4" presStyleCnt="5" custScaleX="96396" custScaleY="97724" custLinFactNeighborX="-3205" custLinFactNeighborY="-7030">
        <dgm:presLayoutVars>
          <dgm:bulletEnabled val="1"/>
        </dgm:presLayoutVars>
      </dgm:prSet>
      <dgm:spPr>
        <a:xfrm>
          <a:off x="2361586" y="1762126"/>
          <a:ext cx="1524683" cy="927412"/>
        </a:xfrm>
        <a:prstGeom prst="rect">
          <a:avLst/>
        </a:prstGeom>
      </dgm:spPr>
    </dgm:pt>
  </dgm:ptLst>
  <dgm:cxnLst>
    <dgm:cxn modelId="{1C395B01-1198-5D42-8742-23CFBE5B85B8}" type="presOf" srcId="{AE44FFBC-5A5D-E846-B41B-73F231C2EC9E}" destId="{E57A93A1-C324-1148-AE77-0CB4AAC40C91}" srcOrd="0" destOrd="0" presId="urn:microsoft.com/office/officeart/2005/8/layout/bProcess3"/>
    <dgm:cxn modelId="{718DE608-7DB3-7547-9F39-8B61AA81E5E4}" type="presOf" srcId="{51C48D1D-86A0-414F-8783-189E706A8D37}" destId="{EFCC4875-0937-644C-ACAB-E4969AC5E965}" srcOrd="0" destOrd="0" presId="urn:microsoft.com/office/officeart/2005/8/layout/bProcess3"/>
    <dgm:cxn modelId="{D2017215-CAE9-E445-9D97-120843923125}" type="presOf" srcId="{08C3A61B-3841-804E-B7A1-518CBF98E5B2}" destId="{DA54E9DF-3795-FA42-9204-D7F041792638}" srcOrd="0" destOrd="0" presId="urn:microsoft.com/office/officeart/2005/8/layout/bProcess3"/>
    <dgm:cxn modelId="{819F352E-8E07-EE49-9CB8-34F64D8EFE4C}" type="presOf" srcId="{79D029B0-3BFF-8941-9CA2-A354DC1DCC94}" destId="{EA984AEE-CA82-C541-A672-96FEBC1CF520}" srcOrd="0" destOrd="0" presId="urn:microsoft.com/office/officeart/2005/8/layout/bProcess3"/>
    <dgm:cxn modelId="{38096441-DA70-0E48-9215-D3907E74A532}" type="presOf" srcId="{79D029B0-3BFF-8941-9CA2-A354DC1DCC94}" destId="{F3927003-4F57-F844-B1A0-976DAD91A528}" srcOrd="1" destOrd="0" presId="urn:microsoft.com/office/officeart/2005/8/layout/bProcess3"/>
    <dgm:cxn modelId="{83ACE14A-262E-F143-9EF4-C2ED2230F2F3}" type="presOf" srcId="{91723CD1-C686-DF4C-9D8E-8B0AC40444C6}" destId="{3C9BB9CC-FABF-B24A-B765-C74E3EB6D62A}" srcOrd="0" destOrd="0" presId="urn:microsoft.com/office/officeart/2005/8/layout/bProcess3"/>
    <dgm:cxn modelId="{8748134D-5CED-EB48-9BD9-C572443E1BAA}" srcId="{91723CD1-C686-DF4C-9D8E-8B0AC40444C6}" destId="{979AF355-98F7-2F4D-A3BD-18C93A22C9D2}" srcOrd="1" destOrd="0" parTransId="{D55F9624-7605-A142-B56F-27DB6EF08C6A}" sibTransId="{AE44FFBC-5A5D-E846-B41B-73F231C2EC9E}"/>
    <dgm:cxn modelId="{E8B7494E-0CBD-1941-8C4E-C0BA04EEFD77}" type="presOf" srcId="{FFF80068-EC3C-914A-A344-E0BD9C7E9D75}" destId="{6735CE72-1D6C-8749-9B54-951A993B5AF2}" srcOrd="0" destOrd="0" presId="urn:microsoft.com/office/officeart/2005/8/layout/bProcess3"/>
    <dgm:cxn modelId="{165F8254-EA42-094A-A93C-64CFD8E0CD00}" type="presOf" srcId="{CB6F3BE5-7DB7-3A43-BC27-22427DF93C28}" destId="{732B3208-69FE-5242-9D26-AB1A4F3F057A}" srcOrd="0" destOrd="0" presId="urn:microsoft.com/office/officeart/2005/8/layout/bProcess3"/>
    <dgm:cxn modelId="{261FAB6A-B07D-5D40-A42C-5A2034CC9DE1}" type="presOf" srcId="{32A44D45-027B-0648-B4A6-AEFC7803AEFA}" destId="{3EFDE5D8-A12A-0442-8AF1-BBD47347FF62}" srcOrd="0" destOrd="0" presId="urn:microsoft.com/office/officeart/2005/8/layout/bProcess3"/>
    <dgm:cxn modelId="{1A979773-1D19-C545-B28B-0D51F363F999}" srcId="{91723CD1-C686-DF4C-9D8E-8B0AC40444C6}" destId="{FFF80068-EC3C-914A-A344-E0BD9C7E9D75}" srcOrd="4" destOrd="0" parTransId="{51BF02BD-1C59-0342-B824-7D56ED1ED322}" sibTransId="{7BD0ECD4-BC71-D243-97BA-CBC6E8313B9C}"/>
    <dgm:cxn modelId="{FE049A7D-9725-9F48-8AD7-FA05916D67F0}" type="presOf" srcId="{979AF355-98F7-2F4D-A3BD-18C93A22C9D2}" destId="{F8F6728B-C84B-124B-8D8E-9C8DB2C2DA8F}" srcOrd="0" destOrd="0" presId="urn:microsoft.com/office/officeart/2005/8/layout/bProcess3"/>
    <dgm:cxn modelId="{985A3289-44D5-3143-AFF9-2E59220D7454}" type="presOf" srcId="{CB6F3BE5-7DB7-3A43-BC27-22427DF93C28}" destId="{D88CACE4-BD29-AE45-99B2-DADA9E7836E3}" srcOrd="1" destOrd="0" presId="urn:microsoft.com/office/officeart/2005/8/layout/bProcess3"/>
    <dgm:cxn modelId="{89F77D95-A103-9340-BC7F-8EFF10A338B2}" srcId="{91723CD1-C686-DF4C-9D8E-8B0AC40444C6}" destId="{08C3A61B-3841-804E-B7A1-518CBF98E5B2}" srcOrd="2" destOrd="0" parTransId="{F0E03754-10D3-EC46-8C37-BC8BF2FDF9EA}" sibTransId="{CB6F3BE5-7DB7-3A43-BC27-22427DF93C28}"/>
    <dgm:cxn modelId="{676873B1-D69F-AF4F-9668-5D4AAD4F6FDD}" type="presOf" srcId="{894A63F9-2BD9-9F48-8FB8-B6248BF335E4}" destId="{CDAA12EC-14C0-DC48-B201-4E9AE5039128}" srcOrd="0" destOrd="0" presId="urn:microsoft.com/office/officeart/2005/8/layout/bProcess3"/>
    <dgm:cxn modelId="{E6DF51B4-04DA-EE45-9CB2-210F9123F66E}" type="presOf" srcId="{51C48D1D-86A0-414F-8783-189E706A8D37}" destId="{97B0E7B4-6F68-8D48-976B-904FC3109515}" srcOrd="1" destOrd="0" presId="urn:microsoft.com/office/officeart/2005/8/layout/bProcess3"/>
    <dgm:cxn modelId="{967175C6-5E2B-6F4D-B075-EB1F7FD2109F}" srcId="{91723CD1-C686-DF4C-9D8E-8B0AC40444C6}" destId="{894A63F9-2BD9-9F48-8FB8-B6248BF335E4}" srcOrd="3" destOrd="0" parTransId="{CEAC2C66-38F1-8D40-BC0C-F9F8FDC28D3D}" sibTransId="{51C48D1D-86A0-414F-8783-189E706A8D37}"/>
    <dgm:cxn modelId="{91C961D1-EF2C-FB40-8A87-EFB17FBF49EE}" srcId="{91723CD1-C686-DF4C-9D8E-8B0AC40444C6}" destId="{32A44D45-027B-0648-B4A6-AEFC7803AEFA}" srcOrd="0" destOrd="0" parTransId="{A75DFF8F-E2FF-0145-A3B3-BF94FF4F3256}" sibTransId="{79D029B0-3BFF-8941-9CA2-A354DC1DCC94}"/>
    <dgm:cxn modelId="{20A929EB-0BDD-5F45-9745-9151E014BC1F}" type="presOf" srcId="{AE44FFBC-5A5D-E846-B41B-73F231C2EC9E}" destId="{95F9485F-BF23-D045-B323-A5D690B7CBF8}" srcOrd="1" destOrd="0" presId="urn:microsoft.com/office/officeart/2005/8/layout/bProcess3"/>
    <dgm:cxn modelId="{E34274C2-A0CC-214C-B1C6-B15DC4C5363A}" type="presParOf" srcId="{3C9BB9CC-FABF-B24A-B765-C74E3EB6D62A}" destId="{3EFDE5D8-A12A-0442-8AF1-BBD47347FF62}" srcOrd="0" destOrd="0" presId="urn:microsoft.com/office/officeart/2005/8/layout/bProcess3"/>
    <dgm:cxn modelId="{9D557431-0E0B-294E-B5ED-50CBA9B0CC8B}" type="presParOf" srcId="{3C9BB9CC-FABF-B24A-B765-C74E3EB6D62A}" destId="{EA984AEE-CA82-C541-A672-96FEBC1CF520}" srcOrd="1" destOrd="0" presId="urn:microsoft.com/office/officeart/2005/8/layout/bProcess3"/>
    <dgm:cxn modelId="{DF65EDFF-E0E7-074B-B235-C7CC704BD9FE}" type="presParOf" srcId="{EA984AEE-CA82-C541-A672-96FEBC1CF520}" destId="{F3927003-4F57-F844-B1A0-976DAD91A528}" srcOrd="0" destOrd="0" presId="urn:microsoft.com/office/officeart/2005/8/layout/bProcess3"/>
    <dgm:cxn modelId="{33443620-6FF9-F046-A415-5C045F6C7231}" type="presParOf" srcId="{3C9BB9CC-FABF-B24A-B765-C74E3EB6D62A}" destId="{F8F6728B-C84B-124B-8D8E-9C8DB2C2DA8F}" srcOrd="2" destOrd="0" presId="urn:microsoft.com/office/officeart/2005/8/layout/bProcess3"/>
    <dgm:cxn modelId="{0A99E079-1999-E645-A385-AF152F6A360A}" type="presParOf" srcId="{3C9BB9CC-FABF-B24A-B765-C74E3EB6D62A}" destId="{E57A93A1-C324-1148-AE77-0CB4AAC40C91}" srcOrd="3" destOrd="0" presId="urn:microsoft.com/office/officeart/2005/8/layout/bProcess3"/>
    <dgm:cxn modelId="{FD11019F-5A67-3C4A-A0C4-D81AA3A78377}" type="presParOf" srcId="{E57A93A1-C324-1148-AE77-0CB4AAC40C91}" destId="{95F9485F-BF23-D045-B323-A5D690B7CBF8}" srcOrd="0" destOrd="0" presId="urn:microsoft.com/office/officeart/2005/8/layout/bProcess3"/>
    <dgm:cxn modelId="{E70B8B37-6515-2444-8C7B-C967F29D9626}" type="presParOf" srcId="{3C9BB9CC-FABF-B24A-B765-C74E3EB6D62A}" destId="{DA54E9DF-3795-FA42-9204-D7F041792638}" srcOrd="4" destOrd="0" presId="urn:microsoft.com/office/officeart/2005/8/layout/bProcess3"/>
    <dgm:cxn modelId="{97BB46DC-5262-7243-80FD-447A55742161}" type="presParOf" srcId="{3C9BB9CC-FABF-B24A-B765-C74E3EB6D62A}" destId="{732B3208-69FE-5242-9D26-AB1A4F3F057A}" srcOrd="5" destOrd="0" presId="urn:microsoft.com/office/officeart/2005/8/layout/bProcess3"/>
    <dgm:cxn modelId="{8534F3BE-05BA-7F4A-BF7B-017262517551}" type="presParOf" srcId="{732B3208-69FE-5242-9D26-AB1A4F3F057A}" destId="{D88CACE4-BD29-AE45-99B2-DADA9E7836E3}" srcOrd="0" destOrd="0" presId="urn:microsoft.com/office/officeart/2005/8/layout/bProcess3"/>
    <dgm:cxn modelId="{E67BEDAF-8230-E447-AF1D-A7E5EE397F39}" type="presParOf" srcId="{3C9BB9CC-FABF-B24A-B765-C74E3EB6D62A}" destId="{CDAA12EC-14C0-DC48-B201-4E9AE5039128}" srcOrd="6" destOrd="0" presId="urn:microsoft.com/office/officeart/2005/8/layout/bProcess3"/>
    <dgm:cxn modelId="{901A3EEC-44D1-DD47-868F-E49E2D1FBAD3}" type="presParOf" srcId="{3C9BB9CC-FABF-B24A-B765-C74E3EB6D62A}" destId="{EFCC4875-0937-644C-ACAB-E4969AC5E965}" srcOrd="7" destOrd="0" presId="urn:microsoft.com/office/officeart/2005/8/layout/bProcess3"/>
    <dgm:cxn modelId="{5E61237F-4B9E-9648-9D0D-5C268FA46896}" type="presParOf" srcId="{EFCC4875-0937-644C-ACAB-E4969AC5E965}" destId="{97B0E7B4-6F68-8D48-976B-904FC3109515}" srcOrd="0" destOrd="0" presId="urn:microsoft.com/office/officeart/2005/8/layout/bProcess3"/>
    <dgm:cxn modelId="{8E3C4E6B-786A-9F43-ADCF-1DC41227EC10}" type="presParOf" srcId="{3C9BB9CC-FABF-B24A-B765-C74E3EB6D62A}" destId="{6735CE72-1D6C-8749-9B54-951A993B5AF2}" srcOrd="8" destOrd="0" presId="urn:microsoft.com/office/officeart/2005/8/layout/bProcess3"/>
  </dgm:cxnLst>
  <dgm:bg/>
  <dgm:whole>
    <a:ln w="28575"/>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984AEE-CA82-C541-A672-96FEBC1CF520}">
      <dsp:nvSpPr>
        <dsp:cNvPr id="0" name=""/>
        <dsp:cNvSpPr/>
      </dsp:nvSpPr>
      <dsp:spPr>
        <a:xfrm>
          <a:off x="1945459" y="836138"/>
          <a:ext cx="457352" cy="91440"/>
        </a:xfrm>
        <a:custGeom>
          <a:avLst/>
          <a:gdLst/>
          <a:ahLst/>
          <a:cxnLst/>
          <a:rect l="0" t="0" r="0" b="0"/>
          <a:pathLst>
            <a:path>
              <a:moveTo>
                <a:pt x="0" y="45720"/>
              </a:moveTo>
              <a:lnTo>
                <a:pt x="200499" y="45720"/>
              </a:lnTo>
              <a:lnTo>
                <a:pt x="200499" y="81440"/>
              </a:lnTo>
              <a:lnTo>
                <a:pt x="366798" y="81440"/>
              </a:lnTo>
            </a:path>
          </a:pathLst>
        </a:custGeom>
        <a:noFill/>
        <a:ln w="28575" cap="flat" cmpd="sng" algn="ctr">
          <a:solidFill>
            <a:srgbClr val="ED7D31"/>
          </a:solidFill>
          <a:prstDash val="solid"/>
          <a:miter lim="800000"/>
          <a:tailEnd type="arrow"/>
        </a:ln>
        <a:effectLst/>
      </dsp:spPr>
      <dsp:style>
        <a:lnRef idx="2">
          <a:schemeClr val="accent2"/>
        </a:lnRef>
        <a:fillRef idx="0">
          <a:schemeClr val="accent2"/>
        </a:fillRef>
        <a:effectRef idx="1">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rtl="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panose="020F0502020204030204"/>
            <a:ea typeface="+mn-ea"/>
            <a:cs typeface="+mn-cs"/>
          </a:endParaRPr>
        </a:p>
      </dsp:txBody>
      <dsp:txXfrm>
        <a:off x="2161887" y="879624"/>
        <a:ext cx="0" cy="0"/>
      </dsp:txXfrm>
    </dsp:sp>
    <dsp:sp modelId="{3EFDE5D8-A12A-0442-8AF1-BBD47347FF62}">
      <dsp:nvSpPr>
        <dsp:cNvPr id="0" name=""/>
        <dsp:cNvSpPr/>
      </dsp:nvSpPr>
      <dsp:spPr>
        <a:xfrm>
          <a:off x="5159" y="299228"/>
          <a:ext cx="1942099" cy="1165259"/>
        </a:xfrm>
        <a:prstGeom prst="rect">
          <a:avLst/>
        </a:prstGeom>
        <a:solidFill>
          <a:sysClr val="window" lastClr="FFFFFF">
            <a:hueOff val="0"/>
            <a:satOff val="0"/>
            <a:lumOff val="0"/>
            <a:alphaOff val="0"/>
          </a:sysClr>
        </a:solidFill>
        <a:ln w="76200" cap="flat" cmpd="sng" algn="ctr">
          <a:solidFill>
            <a:srgbClr val="70AD47">
              <a:shade val="80000"/>
              <a:hueOff val="0"/>
              <a:satOff val="0"/>
              <a:lumOff val="0"/>
              <a:alphaOff val="0"/>
            </a:srgbClr>
          </a:solidFill>
          <a:prstDash val="solid"/>
          <a:miter lim="800000"/>
        </a:ln>
        <a:effectLst/>
        <a:scene3d>
          <a:camera prst="orthographicFront"/>
          <a:lightRig rig="threePt" dir="t"/>
        </a:scene3d>
        <a:sp3d>
          <a:bevelT w="50800" h="95250"/>
          <a:bevelB w="31750" h="120650"/>
        </a:sp3d>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l" defTabSz="422275">
            <a:lnSpc>
              <a:spcPct val="90000"/>
            </a:lnSpc>
            <a:spcBef>
              <a:spcPct val="0"/>
            </a:spcBef>
            <a:spcAft>
              <a:spcPct val="35000"/>
            </a:spcAft>
            <a:buNone/>
          </a:pPr>
          <a:r>
            <a:rPr lang="en-US" sz="950" b="1" kern="1200" dirty="0">
              <a:solidFill>
                <a:sysClr val="windowText" lastClr="000000">
                  <a:hueOff val="0"/>
                  <a:satOff val="0"/>
                  <a:lumOff val="0"/>
                  <a:alphaOff val="0"/>
                </a:sysClr>
              </a:solidFill>
              <a:latin typeface="Century" panose="02040604050505020304" pitchFamily="18" charset="0"/>
              <a:ea typeface="+mn-ea"/>
              <a:cs typeface="+mn-cs"/>
            </a:rPr>
            <a:t>t      HR BP Glucose   ....  Temp</a:t>
          </a:r>
        </a:p>
        <a:p>
          <a:pPr marL="0" lvl="0" indent="0" algn="l" defTabSz="422275">
            <a:lnSpc>
              <a:spcPct val="90000"/>
            </a:lnSpc>
            <a:spcBef>
              <a:spcPct val="0"/>
            </a:spcBef>
            <a:spcAft>
              <a:spcPct val="35000"/>
            </a:spcAft>
            <a:buNone/>
          </a:pPr>
          <a:r>
            <a:rPr lang="en-US" sz="950" b="1" kern="1200" dirty="0">
              <a:solidFill>
                <a:sysClr val="windowText" lastClr="000000">
                  <a:hueOff val="0"/>
                  <a:satOff val="0"/>
                  <a:lumOff val="0"/>
                  <a:alphaOff val="0"/>
                </a:sysClr>
              </a:solidFill>
              <a:latin typeface="Century" panose="02040604050505020304" pitchFamily="18" charset="0"/>
              <a:ea typeface="+mn-ea"/>
              <a:cs typeface="+mn-cs"/>
            </a:rPr>
            <a:t>0.5   98   9       80                37</a:t>
          </a:r>
        </a:p>
        <a:p>
          <a:pPr marL="0" lvl="0" indent="0" algn="l" defTabSz="422275">
            <a:lnSpc>
              <a:spcPct val="90000"/>
            </a:lnSpc>
            <a:spcBef>
              <a:spcPct val="0"/>
            </a:spcBef>
            <a:spcAft>
              <a:spcPct val="35000"/>
            </a:spcAft>
            <a:buNone/>
          </a:pPr>
          <a:r>
            <a:rPr lang="en-US" sz="950" b="1" kern="1200" dirty="0">
              <a:solidFill>
                <a:sysClr val="windowText" lastClr="000000">
                  <a:hueOff val="0"/>
                  <a:satOff val="0"/>
                  <a:lumOff val="0"/>
                  <a:alphaOff val="0"/>
                </a:sysClr>
              </a:solidFill>
              <a:latin typeface="Century" panose="02040604050505020304" pitchFamily="18" charset="0"/>
              <a:ea typeface="+mn-ea"/>
              <a:cs typeface="+mn-cs"/>
            </a:rPr>
            <a:t>2.1   60   8       95.               32   </a:t>
          </a:r>
        </a:p>
        <a:p>
          <a:pPr marL="0" lvl="0" indent="0" algn="l" defTabSz="422275">
            <a:lnSpc>
              <a:spcPct val="90000"/>
            </a:lnSpc>
            <a:spcBef>
              <a:spcPct val="0"/>
            </a:spcBef>
            <a:spcAft>
              <a:spcPct val="35000"/>
            </a:spcAft>
            <a:buNone/>
          </a:pPr>
          <a:r>
            <a:rPr lang="en-US" sz="950" b="1" kern="1200" dirty="0">
              <a:solidFill>
                <a:sysClr val="windowText" lastClr="000000">
                  <a:hueOff val="0"/>
                  <a:satOff val="0"/>
                  <a:lumOff val="0"/>
                  <a:alphaOff val="0"/>
                </a:sysClr>
              </a:solidFill>
              <a:latin typeface="Century" panose="02040604050505020304" pitchFamily="18" charset="0"/>
              <a:ea typeface="+mn-ea"/>
              <a:cs typeface="+mn-cs"/>
            </a:rPr>
            <a:t>.        .      .         .         ....    40</a:t>
          </a:r>
        </a:p>
        <a:p>
          <a:pPr marL="0" lvl="0" indent="0" algn="l" defTabSz="422275">
            <a:lnSpc>
              <a:spcPct val="90000"/>
            </a:lnSpc>
            <a:spcBef>
              <a:spcPct val="0"/>
            </a:spcBef>
            <a:spcAft>
              <a:spcPct val="35000"/>
            </a:spcAft>
            <a:buNone/>
          </a:pPr>
          <a:r>
            <a:rPr lang="en-US" sz="950" b="1" kern="1200" dirty="0">
              <a:solidFill>
                <a:sysClr val="windowText" lastClr="000000">
                  <a:hueOff val="0"/>
                  <a:satOff val="0"/>
                  <a:lumOff val="0"/>
                  <a:alphaOff val="0"/>
                </a:sysClr>
              </a:solidFill>
              <a:latin typeface="Century" panose="02040604050505020304" pitchFamily="18" charset="0"/>
              <a:ea typeface="+mn-ea"/>
              <a:cs typeface="+mn-cs"/>
            </a:rPr>
            <a:t>48     75  7       78.               43</a:t>
          </a:r>
        </a:p>
      </dsp:txBody>
      <dsp:txXfrm>
        <a:off x="5159" y="299228"/>
        <a:ext cx="1942099" cy="1165259"/>
      </dsp:txXfrm>
    </dsp:sp>
    <dsp:sp modelId="{E57A93A1-C324-1148-AE77-0CB4AAC40C91}">
      <dsp:nvSpPr>
        <dsp:cNvPr id="0" name=""/>
        <dsp:cNvSpPr/>
      </dsp:nvSpPr>
      <dsp:spPr>
        <a:xfrm>
          <a:off x="4375511" y="827375"/>
          <a:ext cx="379972" cy="91440"/>
        </a:xfrm>
        <a:custGeom>
          <a:avLst/>
          <a:gdLst/>
          <a:ahLst/>
          <a:cxnLst/>
          <a:rect l="0" t="0" r="0" b="0"/>
          <a:pathLst>
            <a:path>
              <a:moveTo>
                <a:pt x="0" y="88577"/>
              </a:moveTo>
              <a:lnTo>
                <a:pt x="170328" y="88577"/>
              </a:lnTo>
              <a:lnTo>
                <a:pt x="170328" y="45720"/>
              </a:lnTo>
              <a:lnTo>
                <a:pt x="306457" y="45720"/>
              </a:lnTo>
            </a:path>
          </a:pathLst>
        </a:custGeom>
        <a:noFill/>
        <a:ln w="19050" cap="flat" cmpd="sng" algn="ctr">
          <a:solidFill>
            <a:srgbClr val="ED7D31"/>
          </a:solidFill>
          <a:prstDash val="solid"/>
          <a:miter lim="800000"/>
          <a:tailEnd type="arrow"/>
        </a:ln>
        <a:effectLst/>
      </dsp:spPr>
      <dsp:style>
        <a:lnRef idx="2">
          <a:schemeClr val="accent2"/>
        </a:lnRef>
        <a:fillRef idx="0">
          <a:schemeClr val="accent2"/>
        </a:fillRef>
        <a:effectRef idx="1">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rtl="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panose="020F0502020204030204"/>
            <a:ea typeface="+mn-ea"/>
            <a:cs typeface="+mn-cs"/>
          </a:endParaRPr>
        </a:p>
      </dsp:txBody>
      <dsp:txXfrm>
        <a:off x="4555149" y="870862"/>
        <a:ext cx="0" cy="0"/>
      </dsp:txXfrm>
    </dsp:sp>
    <dsp:sp modelId="{F8F6728B-C84B-124B-8D8E-9C8DB2C2DA8F}">
      <dsp:nvSpPr>
        <dsp:cNvPr id="0" name=""/>
        <dsp:cNvSpPr/>
      </dsp:nvSpPr>
      <dsp:spPr>
        <a:xfrm>
          <a:off x="2435211" y="343088"/>
          <a:ext cx="1942099" cy="1165259"/>
        </a:xfrm>
        <a:prstGeom prst="rect">
          <a:avLst/>
        </a:prstGeom>
        <a:solidFill>
          <a:sysClr val="window" lastClr="FFFFFF">
            <a:hueOff val="0"/>
            <a:satOff val="0"/>
            <a:lumOff val="0"/>
            <a:alphaOff val="0"/>
          </a:sysClr>
        </a:solidFill>
        <a:ln w="76200" cap="flat" cmpd="sng" algn="ctr">
          <a:solidFill>
            <a:srgbClr val="70AD47">
              <a:shade val="80000"/>
              <a:hueOff val="0"/>
              <a:satOff val="0"/>
              <a:lumOff val="0"/>
              <a:alphaOff val="0"/>
            </a:srgbClr>
          </a:solidFill>
          <a:prstDash val="solid"/>
          <a:miter lim="800000"/>
        </a:ln>
        <a:effectLst/>
        <a:scene3d>
          <a:camera prst="orthographicFront"/>
          <a:lightRig rig="threePt" dir="t"/>
        </a:scene3d>
        <a:sp3d>
          <a:bevelT w="50800" h="95250"/>
          <a:bevelB w="31750" h="120650"/>
        </a:sp3d>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r>
            <a:rPr lang="en-US" sz="800" b="1" kern="1200" dirty="0">
              <a:solidFill>
                <a:sysClr val="windowText" lastClr="000000">
                  <a:hueOff val="0"/>
                  <a:satOff val="0"/>
                  <a:lumOff val="0"/>
                  <a:alphaOff val="0"/>
                </a:sysClr>
              </a:solidFill>
              <a:latin typeface="Century" panose="02040604050505020304" pitchFamily="18" charset="0"/>
              <a:ea typeface="+mn-ea"/>
              <a:cs typeface="+mn-cs"/>
            </a:rPr>
            <a:t> HR          BP      ...    Temp</a:t>
          </a:r>
        </a:p>
        <a:p>
          <a:pPr marL="0" lvl="0" indent="0" algn="l" defTabSz="355600">
            <a:lnSpc>
              <a:spcPct val="90000"/>
            </a:lnSpc>
            <a:spcBef>
              <a:spcPct val="0"/>
            </a:spcBef>
            <a:spcAft>
              <a:spcPct val="35000"/>
            </a:spcAft>
            <a:buNone/>
          </a:pPr>
          <a:r>
            <a:rPr lang="en-US" sz="700" b="1" kern="1200" dirty="0">
              <a:solidFill>
                <a:sysClr val="windowText" lastClr="000000">
                  <a:hueOff val="0"/>
                  <a:satOff val="0"/>
                  <a:lumOff val="0"/>
                  <a:alphaOff val="0"/>
                </a:sysClr>
              </a:solidFill>
              <a:latin typeface="Calibri" panose="020F0502020204030204"/>
              <a:ea typeface="+mn-ea"/>
              <a:cs typeface="+mn-cs"/>
            </a:rPr>
            <a:t>Window1</a:t>
          </a:r>
          <a:r>
            <a:rPr lang="en-US" sz="800" b="1" kern="1200" dirty="0">
              <a:solidFill>
                <a:sysClr val="windowText" lastClr="000000">
                  <a:hueOff val="0"/>
                  <a:satOff val="0"/>
                  <a:lumOff val="0"/>
                  <a:alphaOff val="0"/>
                </a:sysClr>
              </a:solidFill>
              <a:latin typeface="Century" panose="02040604050505020304" pitchFamily="18" charset="0"/>
              <a:ea typeface="+mn-ea"/>
              <a:cs typeface="+mn-cs"/>
            </a:rPr>
            <a:t>   82.4         8.4      ...     35.4</a:t>
          </a:r>
        </a:p>
        <a:p>
          <a:pPr marL="0" lvl="0" indent="0" algn="l" defTabSz="355600">
            <a:lnSpc>
              <a:spcPct val="90000"/>
            </a:lnSpc>
            <a:spcBef>
              <a:spcPct val="0"/>
            </a:spcBef>
            <a:spcAft>
              <a:spcPct val="35000"/>
            </a:spcAft>
            <a:buNone/>
          </a:pPr>
          <a:r>
            <a:rPr lang="en-US" sz="700" b="1" kern="1200" dirty="0">
              <a:solidFill>
                <a:sysClr val="windowText" lastClr="000000">
                  <a:hueOff val="0"/>
                  <a:satOff val="0"/>
                  <a:lumOff val="0"/>
                  <a:alphaOff val="0"/>
                </a:sysClr>
              </a:solidFill>
              <a:latin typeface="Calibri" panose="020F0502020204030204"/>
              <a:ea typeface="+mn-ea"/>
              <a:cs typeface="+mn-cs"/>
            </a:rPr>
            <a:t>Window2</a:t>
          </a:r>
          <a:r>
            <a:rPr lang="en-US" sz="800" b="1" kern="1200" dirty="0">
              <a:solidFill>
                <a:sysClr val="windowText" lastClr="000000">
                  <a:hueOff val="0"/>
                  <a:satOff val="0"/>
                  <a:lumOff val="0"/>
                  <a:alphaOff val="0"/>
                </a:sysClr>
              </a:solidFill>
              <a:latin typeface="Calibri" panose="020F0502020204030204"/>
              <a:ea typeface="+mn-ea"/>
              <a:cs typeface="+mn-cs"/>
            </a:rPr>
            <a:t>     </a:t>
          </a:r>
          <a:r>
            <a:rPr lang="en-US" sz="800" b="1" kern="1200" dirty="0">
              <a:solidFill>
                <a:sysClr val="windowText" lastClr="000000">
                  <a:hueOff val="0"/>
                  <a:satOff val="0"/>
                  <a:lumOff val="0"/>
                  <a:alphaOff val="0"/>
                </a:sysClr>
              </a:solidFill>
              <a:latin typeface="Century" panose="02040604050505020304" pitchFamily="18" charset="0"/>
              <a:ea typeface="+mn-ea"/>
              <a:cs typeface="+mn-cs"/>
            </a:rPr>
            <a:t>88.3        7.9       ...     38.6</a:t>
          </a:r>
        </a:p>
        <a:p>
          <a:pPr marL="0" lvl="0" indent="0" algn="l" defTabSz="355600">
            <a:lnSpc>
              <a:spcPct val="90000"/>
            </a:lnSpc>
            <a:spcBef>
              <a:spcPct val="0"/>
            </a:spcBef>
            <a:spcAft>
              <a:spcPct val="35000"/>
            </a:spcAft>
            <a:buNone/>
          </a:pPr>
          <a:r>
            <a:rPr lang="en-US" sz="800" b="1" kern="1200" dirty="0">
              <a:solidFill>
                <a:sysClr val="windowText" lastClr="000000">
                  <a:hueOff val="0"/>
                  <a:satOff val="0"/>
                  <a:lumOff val="0"/>
                  <a:alphaOff val="0"/>
                </a:sysClr>
              </a:solidFill>
              <a:latin typeface="Century" panose="02040604050505020304" pitchFamily="18" charset="0"/>
              <a:ea typeface="+mn-ea"/>
              <a:cs typeface="+mn-cs"/>
            </a:rPr>
            <a:t>   .             .             .         ...        .         </a:t>
          </a:r>
        </a:p>
        <a:p>
          <a:pPr marL="0" lvl="0" indent="0" algn="l" defTabSz="355600">
            <a:lnSpc>
              <a:spcPct val="90000"/>
            </a:lnSpc>
            <a:spcBef>
              <a:spcPct val="0"/>
            </a:spcBef>
            <a:spcAft>
              <a:spcPct val="35000"/>
            </a:spcAft>
            <a:buNone/>
          </a:pPr>
          <a:r>
            <a:rPr lang="en-US" sz="700" b="1" kern="1200" dirty="0">
              <a:solidFill>
                <a:sysClr val="windowText" lastClr="000000">
                  <a:hueOff val="0"/>
                  <a:satOff val="0"/>
                  <a:lumOff val="0"/>
                  <a:alphaOff val="0"/>
                </a:sysClr>
              </a:solidFill>
              <a:latin typeface="Century" panose="02040604050505020304" pitchFamily="18" charset="0"/>
              <a:ea typeface="+mn-ea"/>
              <a:cs typeface="+mn-cs"/>
            </a:rPr>
            <a:t>window6</a:t>
          </a:r>
          <a:r>
            <a:rPr lang="en-US" sz="600" b="1" kern="1200" dirty="0">
              <a:solidFill>
                <a:sysClr val="windowText" lastClr="000000">
                  <a:hueOff val="0"/>
                  <a:satOff val="0"/>
                  <a:lumOff val="0"/>
                  <a:alphaOff val="0"/>
                </a:sysClr>
              </a:solidFill>
              <a:latin typeface="Century" panose="02040604050505020304" pitchFamily="18" charset="0"/>
              <a:ea typeface="+mn-ea"/>
              <a:cs typeface="+mn-cs"/>
            </a:rPr>
            <a:t> </a:t>
          </a:r>
          <a:r>
            <a:rPr lang="en-US" sz="800" b="1" kern="1200" dirty="0">
              <a:solidFill>
                <a:sysClr val="windowText" lastClr="000000">
                  <a:hueOff val="0"/>
                  <a:satOff val="0"/>
                  <a:lumOff val="0"/>
                  <a:alphaOff val="0"/>
                </a:sysClr>
              </a:solidFill>
              <a:latin typeface="Century" panose="02040604050505020304" pitchFamily="18" charset="0"/>
              <a:ea typeface="+mn-ea"/>
              <a:cs typeface="+mn-cs"/>
            </a:rPr>
            <a:t>   105.7       6.5      ...     39.5</a:t>
          </a:r>
        </a:p>
        <a:p>
          <a:pPr marL="0" lvl="0" indent="0" algn="ctr" defTabSz="355600">
            <a:lnSpc>
              <a:spcPct val="90000"/>
            </a:lnSpc>
            <a:spcBef>
              <a:spcPct val="0"/>
            </a:spcBef>
            <a:spcAft>
              <a:spcPct val="35000"/>
            </a:spcAft>
            <a:buNone/>
          </a:pPr>
          <a:endParaRPr lang="en-US" sz="800" b="1" kern="1200" dirty="0">
            <a:solidFill>
              <a:sysClr val="windowText" lastClr="000000">
                <a:hueOff val="0"/>
                <a:satOff val="0"/>
                <a:lumOff val="0"/>
                <a:alphaOff val="0"/>
              </a:sysClr>
            </a:solidFill>
            <a:latin typeface="Century" panose="02040604050505020304" pitchFamily="18" charset="0"/>
            <a:ea typeface="+mn-ea"/>
            <a:cs typeface="+mn-cs"/>
          </a:endParaRPr>
        </a:p>
      </dsp:txBody>
      <dsp:txXfrm>
        <a:off x="2435211" y="343088"/>
        <a:ext cx="1942099" cy="1165259"/>
      </dsp:txXfrm>
    </dsp:sp>
    <dsp:sp modelId="{732B3208-69FE-5242-9D26-AB1A4F3F057A}">
      <dsp:nvSpPr>
        <dsp:cNvPr id="0" name=""/>
        <dsp:cNvSpPr/>
      </dsp:nvSpPr>
      <dsp:spPr>
        <a:xfrm>
          <a:off x="1244257" y="1453925"/>
          <a:ext cx="4514676" cy="416082"/>
        </a:xfrm>
        <a:custGeom>
          <a:avLst/>
          <a:gdLst/>
          <a:ahLst/>
          <a:cxnLst/>
          <a:rect l="0" t="0" r="0" b="0"/>
          <a:pathLst>
            <a:path>
              <a:moveTo>
                <a:pt x="3679527" y="0"/>
              </a:moveTo>
              <a:lnTo>
                <a:pt x="3679527" y="183694"/>
              </a:lnTo>
              <a:lnTo>
                <a:pt x="0" y="183694"/>
              </a:lnTo>
              <a:lnTo>
                <a:pt x="0" y="333188"/>
              </a:lnTo>
            </a:path>
          </a:pathLst>
        </a:custGeom>
        <a:noFill/>
        <a:ln w="28575" cap="flat" cmpd="sng" algn="ctr">
          <a:solidFill>
            <a:srgbClr val="ED7D31"/>
          </a:solidFill>
          <a:prstDash val="solid"/>
          <a:miter lim="800000"/>
          <a:tailEnd type="arrow"/>
        </a:ln>
        <a:effectLst/>
      </dsp:spPr>
      <dsp:style>
        <a:lnRef idx="2">
          <a:schemeClr val="accent2"/>
        </a:lnRef>
        <a:fillRef idx="0">
          <a:schemeClr val="accent2"/>
        </a:fillRef>
        <a:effectRef idx="1">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rtl="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panose="020F0502020204030204"/>
            <a:ea typeface="+mn-ea"/>
            <a:cs typeface="+mn-cs"/>
          </a:endParaRPr>
        </a:p>
      </dsp:txBody>
      <dsp:txXfrm>
        <a:off x="3388177" y="1659733"/>
        <a:ext cx="0" cy="0"/>
      </dsp:txXfrm>
    </dsp:sp>
    <dsp:sp modelId="{DA54E9DF-3795-FA42-9204-D7F041792638}">
      <dsp:nvSpPr>
        <dsp:cNvPr id="0" name=""/>
        <dsp:cNvSpPr/>
      </dsp:nvSpPr>
      <dsp:spPr>
        <a:xfrm>
          <a:off x="4787884" y="290465"/>
          <a:ext cx="1942099" cy="1165259"/>
        </a:xfrm>
        <a:prstGeom prst="rect">
          <a:avLst/>
        </a:prstGeom>
        <a:solidFill>
          <a:sysClr val="window" lastClr="FFFFFF">
            <a:hueOff val="0"/>
            <a:satOff val="0"/>
            <a:lumOff val="0"/>
            <a:alphaOff val="0"/>
          </a:sysClr>
        </a:solidFill>
        <a:ln w="76200" cap="flat" cmpd="sng" algn="ctr">
          <a:solidFill>
            <a:srgbClr val="70AD47">
              <a:shade val="80000"/>
              <a:hueOff val="0"/>
              <a:satOff val="0"/>
              <a:lumOff val="0"/>
              <a:alphaOff val="0"/>
            </a:srgbClr>
          </a:solidFill>
          <a:prstDash val="solid"/>
          <a:miter lim="800000"/>
        </a:ln>
        <a:effectLst/>
        <a:scene3d>
          <a:camera prst="orthographicFront"/>
          <a:lightRig rig="threePt" dir="t"/>
        </a:scene3d>
        <a:sp3d>
          <a:bevelT w="50800" h="95250"/>
          <a:bevelB w="31750" h="120650"/>
        </a:sp3d>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solidFill>
                <a:sysClr val="windowText" lastClr="000000">
                  <a:hueOff val="0"/>
                  <a:satOff val="0"/>
                  <a:lumOff val="0"/>
                  <a:alphaOff val="0"/>
                </a:sysClr>
              </a:solidFill>
              <a:latin typeface="Century" panose="02040604050505020304" pitchFamily="18" charset="0"/>
              <a:ea typeface="+mn-ea"/>
              <a:cs typeface="+mn-cs"/>
            </a:rPr>
            <a:t>HMM Model</a:t>
          </a:r>
        </a:p>
      </dsp:txBody>
      <dsp:txXfrm>
        <a:off x="4787884" y="290465"/>
        <a:ext cx="1942099" cy="1165259"/>
      </dsp:txXfrm>
    </dsp:sp>
    <dsp:sp modelId="{EFCC4875-0937-644C-ACAB-E4969AC5E965}">
      <dsp:nvSpPr>
        <dsp:cNvPr id="0" name=""/>
        <dsp:cNvSpPr/>
      </dsp:nvSpPr>
      <dsp:spPr>
        <a:xfrm>
          <a:off x="2481556" y="2357400"/>
          <a:ext cx="353838" cy="91440"/>
        </a:xfrm>
        <a:custGeom>
          <a:avLst/>
          <a:gdLst/>
          <a:ahLst/>
          <a:cxnLst/>
          <a:rect l="0" t="0" r="0" b="0"/>
          <a:pathLst>
            <a:path>
              <a:moveTo>
                <a:pt x="0" y="76486"/>
              </a:moveTo>
              <a:lnTo>
                <a:pt x="170004" y="76486"/>
              </a:lnTo>
              <a:lnTo>
                <a:pt x="170004" y="45720"/>
              </a:lnTo>
              <a:lnTo>
                <a:pt x="305809" y="45720"/>
              </a:lnTo>
            </a:path>
          </a:pathLst>
        </a:custGeom>
        <a:noFill/>
        <a:ln w="28575" cap="flat" cmpd="sng" algn="ctr">
          <a:solidFill>
            <a:srgbClr val="ED7D31"/>
          </a:solidFill>
          <a:prstDash val="solid"/>
          <a:miter lim="800000"/>
          <a:tailEnd type="arrow"/>
        </a:ln>
        <a:effectLst/>
      </dsp:spPr>
      <dsp:style>
        <a:lnRef idx="2">
          <a:schemeClr val="accent2"/>
        </a:lnRef>
        <a:fillRef idx="0">
          <a:schemeClr val="accent2"/>
        </a:fillRef>
        <a:effectRef idx="1">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rtl="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panose="020F0502020204030204"/>
            <a:ea typeface="+mn-ea"/>
            <a:cs typeface="+mn-cs"/>
          </a:endParaRPr>
        </a:p>
      </dsp:txBody>
      <dsp:txXfrm>
        <a:off x="2648648" y="2400887"/>
        <a:ext cx="0" cy="0"/>
      </dsp:txXfrm>
    </dsp:sp>
    <dsp:sp modelId="{CDAA12EC-14C0-DC48-B201-4E9AE5039128}">
      <dsp:nvSpPr>
        <dsp:cNvPr id="0" name=""/>
        <dsp:cNvSpPr/>
      </dsp:nvSpPr>
      <dsp:spPr>
        <a:xfrm>
          <a:off x="5159" y="1902408"/>
          <a:ext cx="2478197" cy="1165259"/>
        </a:xfrm>
        <a:prstGeom prst="rect">
          <a:avLst/>
        </a:prstGeom>
        <a:solidFill>
          <a:sysClr val="window" lastClr="FFFFFF">
            <a:hueOff val="0"/>
            <a:satOff val="0"/>
            <a:lumOff val="0"/>
            <a:alphaOff val="0"/>
          </a:sysClr>
        </a:solidFill>
        <a:ln w="76200" cap="flat" cmpd="sng" algn="ctr">
          <a:solidFill>
            <a:srgbClr val="70AD47">
              <a:shade val="80000"/>
              <a:hueOff val="0"/>
              <a:satOff val="0"/>
              <a:lumOff val="0"/>
              <a:alphaOff val="0"/>
            </a:srgbClr>
          </a:solidFill>
          <a:prstDash val="solid"/>
          <a:miter lim="800000"/>
        </a:ln>
        <a:effectLst/>
        <a:scene3d>
          <a:camera prst="orthographicFront"/>
          <a:lightRig rig="threePt" dir="t"/>
        </a:scene3d>
        <a:sp3d>
          <a:bevelT w="50800" h="95250"/>
          <a:bevelB w="31750" h="120650"/>
        </a:sp3d>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b="1" kern="1200" dirty="0">
              <a:solidFill>
                <a:sysClr val="windowText" lastClr="000000">
                  <a:hueOff val="0"/>
                  <a:satOff val="0"/>
                  <a:lumOff val="0"/>
                  <a:alphaOff val="0"/>
                </a:sysClr>
              </a:solidFill>
              <a:latin typeface="Century" panose="02040604050505020304" pitchFamily="18" charset="0"/>
              <a:ea typeface="+mn-ea"/>
              <a:cs typeface="+mn-cs"/>
            </a:rPr>
            <a:t>5 5 4 2 3 3 </a:t>
          </a:r>
        </a:p>
      </dsp:txBody>
      <dsp:txXfrm>
        <a:off x="5159" y="1902408"/>
        <a:ext cx="2478197" cy="1165259"/>
      </dsp:txXfrm>
    </dsp:sp>
    <dsp:sp modelId="{6735CE72-1D6C-8749-9B54-951A993B5AF2}">
      <dsp:nvSpPr>
        <dsp:cNvPr id="0" name=""/>
        <dsp:cNvSpPr/>
      </dsp:nvSpPr>
      <dsp:spPr>
        <a:xfrm>
          <a:off x="2867795" y="1833751"/>
          <a:ext cx="1872106" cy="1138738"/>
        </a:xfrm>
        <a:prstGeom prst="rect">
          <a:avLst/>
        </a:prstGeom>
        <a:solidFill>
          <a:sysClr val="window" lastClr="FFFFFF">
            <a:hueOff val="0"/>
            <a:satOff val="0"/>
            <a:lumOff val="0"/>
            <a:alphaOff val="0"/>
          </a:sysClr>
        </a:solidFill>
        <a:ln w="76200" cap="flat" cmpd="sng" algn="ctr">
          <a:solidFill>
            <a:srgbClr val="70AD47">
              <a:shade val="80000"/>
              <a:hueOff val="0"/>
              <a:satOff val="0"/>
              <a:lumOff val="0"/>
              <a:alphaOff val="0"/>
            </a:srgbClr>
          </a:solidFill>
          <a:prstDash val="solid"/>
          <a:miter lim="800000"/>
        </a:ln>
        <a:effectLst/>
        <a:scene3d>
          <a:camera prst="orthographicFront"/>
          <a:lightRig rig="threePt" dir="t"/>
        </a:scene3d>
        <a:sp3d>
          <a:bevelT w="50800" h="95250"/>
          <a:bevelB w="31750" h="120650"/>
        </a:sp3d>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l" defTabSz="533400">
            <a:lnSpc>
              <a:spcPct val="90000"/>
            </a:lnSpc>
            <a:spcBef>
              <a:spcPct val="0"/>
            </a:spcBef>
            <a:spcAft>
              <a:spcPct val="35000"/>
            </a:spcAft>
            <a:buNone/>
          </a:pPr>
          <a:r>
            <a:rPr lang="en-US" sz="1200" b="1" kern="1200" dirty="0">
              <a:solidFill>
                <a:sysClr val="windowText" lastClr="000000">
                  <a:hueOff val="0"/>
                  <a:satOff val="0"/>
                  <a:lumOff val="0"/>
                  <a:alphaOff val="0"/>
                </a:sysClr>
              </a:solidFill>
              <a:latin typeface="Century" panose="02040604050505020304" pitchFamily="18" charset="0"/>
              <a:ea typeface="+mn-ea"/>
              <a:cs typeface="+mn-cs"/>
            </a:rPr>
            <a:t>First state </a:t>
          </a:r>
          <a:r>
            <a:rPr lang="en-US" sz="1200" b="1" kern="1200" dirty="0" err="1">
              <a:solidFill>
                <a:sysClr val="windowText" lastClr="000000">
                  <a:hueOff val="0"/>
                  <a:satOff val="0"/>
                  <a:lumOff val="0"/>
                  <a:alphaOff val="0"/>
                </a:sysClr>
              </a:solidFill>
              <a:latin typeface="Century" panose="02040604050505020304" pitchFamily="18" charset="0"/>
              <a:ea typeface="+mn-ea"/>
              <a:cs typeface="+mn-cs"/>
            </a:rPr>
            <a:t>probs</a:t>
          </a:r>
          <a:r>
            <a:rPr lang="en-US" sz="1200" b="1" kern="1200" dirty="0">
              <a:solidFill>
                <a:sysClr val="windowText" lastClr="000000">
                  <a:hueOff val="0"/>
                  <a:satOff val="0"/>
                  <a:lumOff val="0"/>
                  <a:alphaOff val="0"/>
                </a:sysClr>
              </a:solidFill>
              <a:latin typeface="Century" panose="02040604050505020304" pitchFamily="18" charset="0"/>
              <a:ea typeface="+mn-ea"/>
              <a:cs typeface="+mn-cs"/>
            </a:rPr>
            <a:t>: </a:t>
          </a:r>
        </a:p>
        <a:p>
          <a:pPr marL="0" lvl="0" indent="0" algn="l" defTabSz="533400">
            <a:lnSpc>
              <a:spcPct val="90000"/>
            </a:lnSpc>
            <a:spcBef>
              <a:spcPct val="0"/>
            </a:spcBef>
            <a:spcAft>
              <a:spcPct val="35000"/>
            </a:spcAft>
            <a:buNone/>
          </a:pPr>
          <a:r>
            <a:rPr lang="en-US" sz="1200" b="1" kern="1200" dirty="0">
              <a:solidFill>
                <a:sysClr val="windowText" lastClr="000000">
                  <a:hueOff val="0"/>
                  <a:satOff val="0"/>
                  <a:lumOff val="0"/>
                  <a:alphaOff val="0"/>
                </a:sysClr>
              </a:solidFill>
              <a:latin typeface="Century" panose="02040604050505020304" pitchFamily="18" charset="0"/>
              <a:ea typeface="+mn-ea"/>
              <a:cs typeface="+mn-cs"/>
            </a:rPr>
            <a:t> [ </a:t>
          </a:r>
          <a:r>
            <a:rPr lang="en-US" sz="1400" b="1" kern="1200" dirty="0">
              <a:solidFill>
                <a:sysClr val="windowText" lastClr="000000">
                  <a:hueOff val="0"/>
                  <a:satOff val="0"/>
                  <a:lumOff val="0"/>
                  <a:alphaOff val="0"/>
                </a:sysClr>
              </a:solidFill>
              <a:latin typeface="Century" panose="02040604050505020304" pitchFamily="18" charset="0"/>
              <a:ea typeface="+mn-ea"/>
              <a:cs typeface="+mn-cs"/>
            </a:rPr>
            <a:t>0.1 0.2 0 0  0.7</a:t>
          </a:r>
        </a:p>
        <a:p>
          <a:pPr marL="0" lvl="0" indent="0" algn="l" defTabSz="533400">
            <a:lnSpc>
              <a:spcPct val="90000"/>
            </a:lnSpc>
            <a:spcBef>
              <a:spcPct val="0"/>
            </a:spcBef>
            <a:spcAft>
              <a:spcPct val="35000"/>
            </a:spcAft>
            <a:buNone/>
          </a:pPr>
          <a:r>
            <a:rPr lang="en-US" sz="1200" b="1" kern="1200" dirty="0">
              <a:solidFill>
                <a:sysClr val="windowText" lastClr="000000">
                  <a:hueOff val="0"/>
                  <a:satOff val="0"/>
                  <a:lumOff val="0"/>
                  <a:alphaOff val="0"/>
                </a:sysClr>
              </a:solidFill>
              <a:latin typeface="Century" panose="02040604050505020304" pitchFamily="18" charset="0"/>
              <a:ea typeface="+mn-ea"/>
              <a:cs typeface="+mn-cs"/>
            </a:rPr>
            <a:t>Last state </a:t>
          </a:r>
          <a:r>
            <a:rPr lang="en-US" sz="1200" b="1" kern="1200" dirty="0" err="1">
              <a:solidFill>
                <a:sysClr val="windowText" lastClr="000000">
                  <a:hueOff val="0"/>
                  <a:satOff val="0"/>
                  <a:lumOff val="0"/>
                  <a:alphaOff val="0"/>
                </a:sysClr>
              </a:solidFill>
              <a:latin typeface="Century" panose="02040604050505020304" pitchFamily="18" charset="0"/>
              <a:ea typeface="+mn-ea"/>
              <a:cs typeface="+mn-cs"/>
            </a:rPr>
            <a:t>probs</a:t>
          </a:r>
          <a:r>
            <a:rPr lang="en-US" sz="1200" b="1" kern="1200" dirty="0">
              <a:solidFill>
                <a:sysClr val="windowText" lastClr="000000">
                  <a:hueOff val="0"/>
                  <a:satOff val="0"/>
                  <a:lumOff val="0"/>
                  <a:alphaOff val="0"/>
                </a:sysClr>
              </a:solidFill>
              <a:latin typeface="Century" panose="02040604050505020304" pitchFamily="18" charset="0"/>
              <a:ea typeface="+mn-ea"/>
              <a:cs typeface="+mn-cs"/>
            </a:rPr>
            <a:t>:</a:t>
          </a:r>
        </a:p>
        <a:p>
          <a:pPr marL="0" lvl="0" indent="0" algn="l" defTabSz="533400">
            <a:lnSpc>
              <a:spcPct val="90000"/>
            </a:lnSpc>
            <a:spcBef>
              <a:spcPct val="0"/>
            </a:spcBef>
            <a:spcAft>
              <a:spcPct val="35000"/>
            </a:spcAft>
            <a:buNone/>
          </a:pPr>
          <a:r>
            <a:rPr lang="en-US" sz="1400" b="1" kern="1200" dirty="0">
              <a:solidFill>
                <a:sysClr val="windowText" lastClr="000000">
                  <a:hueOff val="0"/>
                  <a:satOff val="0"/>
                  <a:lumOff val="0"/>
                  <a:alphaOff val="0"/>
                </a:sysClr>
              </a:solidFill>
              <a:latin typeface="Century" panose="02040604050505020304" pitchFamily="18" charset="0"/>
              <a:ea typeface="+mn-ea"/>
              <a:cs typeface="+mn-cs"/>
            </a:rPr>
            <a:t>0 0.1 0.8 0.1 0] </a:t>
          </a:r>
        </a:p>
      </dsp:txBody>
      <dsp:txXfrm>
        <a:off x="2867795" y="1833751"/>
        <a:ext cx="1872106" cy="1138738"/>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eaLnBrk="0" hangingPunct="0">
              <a:defRPr sz="1300">
                <a:latin typeface="Calibri" pitchFamily="34" charset="0"/>
                <a:ea typeface="ＭＳ Ｐゴシック" pitchFamily="-109" charset="-128"/>
                <a:cs typeface="+mn-cs"/>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eaLnBrk="0" hangingPunct="0">
              <a:defRPr sz="1300">
                <a:latin typeface="Calibri" pitchFamily="34" charset="0"/>
              </a:defRPr>
            </a:lvl1pPr>
          </a:lstStyle>
          <a:p>
            <a:fld id="{2503ED08-06E4-41ED-89E8-119D0EF02A48}" type="datetimeFigureOut">
              <a:rPr lang="en-US"/>
              <a:pPr/>
              <a:t>3/24/19</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eaLnBrk="0" hangingPunct="0">
              <a:defRPr sz="1300">
                <a:latin typeface="Calibri" pitchFamily="34" charset="0"/>
                <a:ea typeface="ＭＳ Ｐゴシック" pitchFamily="-109" charset="-128"/>
                <a:cs typeface="+mn-cs"/>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eaLnBrk="0" hangingPunct="0">
              <a:defRPr sz="1300">
                <a:latin typeface="Calibri" pitchFamily="34" charset="0"/>
              </a:defRPr>
            </a:lvl1pPr>
          </a:lstStyle>
          <a:p>
            <a:fld id="{D6C45BBB-83DA-4AD0-BB77-0E8391E9F2C8}" type="slidenum">
              <a:rPr lang="en-US"/>
              <a:pPr/>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3170238"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7171" name="Rectangle 3"/>
          <p:cNvSpPr>
            <a:spLocks noGrp="1" noChangeArrowheads="1"/>
          </p:cNvSpPr>
          <p:nvPr>
            <p:ph type="dt" idx="1"/>
          </p:nvPr>
        </p:nvSpPr>
        <p:spPr bwMode="auto">
          <a:xfrm>
            <a:off x="4144963" y="0"/>
            <a:ext cx="3170237"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algn="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173"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7175"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algn="r" eaLnBrk="0" hangingPunct="0">
              <a:defRPr sz="1300">
                <a:latin typeface="Calibri" pitchFamily="34" charset="0"/>
              </a:defRPr>
            </a:lvl1pPr>
          </a:lstStyle>
          <a:p>
            <a:fld id="{CEFA16CB-AEBE-4616-A0C2-923B64A8254D}" type="slidenum">
              <a:rPr lang="en-US"/>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mailto:mpanzner@cit-ec.uni-bielefeld.de"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arxiv.org/search/cs?searchtype=author&amp;query=Hu,+X" TargetMode="External"/><Relationship Id="rId5" Type="http://schemas.openxmlformats.org/officeDocument/2006/relationships/hyperlink" Target="https://arxiv.org/search/cs?searchtype=author&amp;query=Liu,+N" TargetMode="External"/><Relationship Id="rId4" Type="http://schemas.openxmlformats.org/officeDocument/2006/relationships/hyperlink" Target="https://arxiv.org/search/cs?searchtype=author&amp;query=Du,+M"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1</a:t>
            </a:fld>
            <a:endParaRPr lang="en-US"/>
          </a:p>
        </p:txBody>
      </p:sp>
    </p:spTree>
    <p:extLst>
      <p:ext uri="{BB962C8B-B14F-4D97-AF65-F5344CB8AC3E}">
        <p14:creationId xmlns:p14="http://schemas.microsoft.com/office/powerpoint/2010/main" val="924005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Saps II has 14 features, 7 additional features</a:t>
            </a:r>
          </a:p>
          <a:p>
            <a:r>
              <a:rPr lang="en-US" dirty="0"/>
              <a:t>Tried including all, seemed rather like modelling noise square was one, capturing time </a:t>
            </a:r>
            <a:r>
              <a:rPr lang="en-US" dirty="0" err="1"/>
              <a:t>evolution,not</a:t>
            </a:r>
            <a:r>
              <a:rPr lang="en-US" dirty="0"/>
              <a:t> a fair baseline , correlation discovery single hmm might not be the best choice, different rates of update, how to tie different states together </a:t>
            </a:r>
          </a:p>
          <a:p>
            <a:r>
              <a:rPr lang="en-US" dirty="0"/>
              <a:t>Compare lasso and HMM</a:t>
            </a:r>
          </a:p>
        </p:txBody>
      </p:sp>
      <p:sp>
        <p:nvSpPr>
          <p:cNvPr id="4" name="Slide Number Placeholder 3"/>
          <p:cNvSpPr>
            <a:spLocks noGrp="1"/>
          </p:cNvSpPr>
          <p:nvPr>
            <p:ph type="sldNum" sz="quarter" idx="10"/>
          </p:nvPr>
        </p:nvSpPr>
        <p:spPr/>
        <p:txBody>
          <a:bodyPr/>
          <a:lstStyle/>
          <a:p>
            <a:fld id="{CEFA16CB-AEBE-4616-A0C2-923B64A8254D}" type="slidenum">
              <a:rPr lang="en-US" smtClean="0"/>
              <a:pPr/>
              <a:t>10</a:t>
            </a:fld>
            <a:endParaRPr lang="en-US"/>
          </a:p>
        </p:txBody>
      </p:sp>
    </p:spTree>
    <p:extLst>
      <p:ext uri="{BB962C8B-B14F-4D97-AF65-F5344CB8AC3E}">
        <p14:creationId xmlns:p14="http://schemas.microsoft.com/office/powerpoint/2010/main" val="3447149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Intuitively it makes sense to combine 1 and 2 and 3 and 4 for better performance and solve sparsity </a:t>
            </a:r>
          </a:p>
          <a:p>
            <a:r>
              <a:rPr lang="en-US" dirty="0"/>
              <a:t>Best baseline lasso ran a t test Ran a 100 runs , average RMSE of a given patient</a:t>
            </a:r>
          </a:p>
        </p:txBody>
      </p:sp>
      <p:sp>
        <p:nvSpPr>
          <p:cNvPr id="4" name="Slide Number Placeholder 3"/>
          <p:cNvSpPr>
            <a:spLocks noGrp="1"/>
          </p:cNvSpPr>
          <p:nvPr>
            <p:ph type="sldNum" sz="quarter" idx="10"/>
          </p:nvPr>
        </p:nvSpPr>
        <p:spPr/>
        <p:txBody>
          <a:bodyPr/>
          <a:lstStyle/>
          <a:p>
            <a:fld id="{CEFA16CB-AEBE-4616-A0C2-923B64A8254D}" type="slidenum">
              <a:rPr lang="en-US" smtClean="0"/>
              <a:pPr/>
              <a:t>11</a:t>
            </a:fld>
            <a:endParaRPr lang="en-US"/>
          </a:p>
        </p:txBody>
      </p:sp>
    </p:spTree>
    <p:extLst>
      <p:ext uri="{BB962C8B-B14F-4D97-AF65-F5344CB8AC3E}">
        <p14:creationId xmlns:p14="http://schemas.microsoft.com/office/powerpoint/2010/main" val="2373388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Between different states interpret</a:t>
            </a:r>
          </a:p>
          <a:p>
            <a:r>
              <a:rPr lang="en-US" dirty="0"/>
              <a:t>46000</a:t>
            </a:r>
          </a:p>
        </p:txBody>
      </p:sp>
      <p:sp>
        <p:nvSpPr>
          <p:cNvPr id="4" name="Slide Number Placeholder 3"/>
          <p:cNvSpPr>
            <a:spLocks noGrp="1"/>
          </p:cNvSpPr>
          <p:nvPr>
            <p:ph type="sldNum" sz="quarter" idx="10"/>
          </p:nvPr>
        </p:nvSpPr>
        <p:spPr/>
        <p:txBody>
          <a:bodyPr/>
          <a:lstStyle/>
          <a:p>
            <a:fld id="{CEFA16CB-AEBE-4616-A0C2-923B64A8254D}" type="slidenum">
              <a:rPr lang="en-US" smtClean="0"/>
              <a:pPr/>
              <a:t>12</a:t>
            </a:fld>
            <a:endParaRPr lang="en-US"/>
          </a:p>
        </p:txBody>
      </p:sp>
    </p:spTree>
    <p:extLst>
      <p:ext uri="{BB962C8B-B14F-4D97-AF65-F5344CB8AC3E}">
        <p14:creationId xmlns:p14="http://schemas.microsoft.com/office/powerpoint/2010/main" val="1346658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feats vs 2000 not have </a:t>
            </a:r>
            <a:r>
              <a:rPr lang="en-US" dirty="0" err="1"/>
              <a:t>assessd</a:t>
            </a:r>
            <a:r>
              <a:rPr lang="en-US" dirty="0"/>
              <a:t> losing some predictability in the expense of </a:t>
            </a:r>
            <a:r>
              <a:rPr lang="en-US" dirty="0" err="1"/>
              <a:t>explainability</a:t>
            </a:r>
            <a:endParaRPr lang="en-US" dirty="0"/>
          </a:p>
          <a:p>
            <a:r>
              <a:rPr lang="en-US" dirty="0"/>
              <a:t>Limitations,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Lower number of samples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Replicating the same procedure on MIMIC II dataset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Enforcing Variability</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(e.g., demographics, socioeconomic status)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Minimum probability in Transition matrix</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Sufficient size for </a:t>
            </a:r>
            <a:r>
              <a:rPr lang="en-US" sz="1200" b="1" dirty="0"/>
              <a:t>learning</a:t>
            </a:r>
            <a:r>
              <a:rPr lang="en-US" sz="1200" dirty="0"/>
              <a:t>, realistic for </a:t>
            </a:r>
            <a:r>
              <a:rPr lang="en-US" sz="1200" b="1" dirty="0"/>
              <a:t>practical</a:t>
            </a:r>
            <a:r>
              <a:rPr lang="en-US" sz="1200" dirty="0"/>
              <a:t> purpose</a:t>
            </a:r>
            <a:endParaRPr lang="en-US" sz="1200" i="1" dirty="0"/>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13</a:t>
            </a:fld>
            <a:endParaRPr lang="en-US"/>
          </a:p>
        </p:txBody>
      </p:sp>
    </p:spTree>
    <p:extLst>
      <p:ext uri="{BB962C8B-B14F-4D97-AF65-F5344CB8AC3E}">
        <p14:creationId xmlns:p14="http://schemas.microsoft.com/office/powerpoint/2010/main" val="650098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1. Comparing Hidden Markov Models and Long</a:t>
            </a:r>
          </a:p>
          <a:p>
            <a:r>
              <a:rPr lang="en-US" sz="1200" dirty="0"/>
              <a:t>Short Term Memory Neural Networks for</a:t>
            </a:r>
          </a:p>
          <a:p>
            <a:r>
              <a:rPr lang="en-US" sz="1200" dirty="0"/>
              <a:t>Learning Action Representations</a:t>
            </a:r>
          </a:p>
          <a:p>
            <a:r>
              <a:rPr lang="en-US" sz="1200" dirty="0"/>
              <a:t>Maximilian </a:t>
            </a:r>
            <a:r>
              <a:rPr lang="en-US" sz="1200" dirty="0" err="1"/>
              <a:t>Panzner</a:t>
            </a:r>
            <a:r>
              <a:rPr lang="en-US" sz="1200" dirty="0"/>
              <a:t> and Philipp Cimiano</a:t>
            </a:r>
          </a:p>
          <a:p>
            <a:r>
              <a:rPr lang="en-US" sz="1200" dirty="0"/>
              <a:t>Semantic Computing Group, CITEC, Bielefeld University,</a:t>
            </a:r>
          </a:p>
          <a:p>
            <a:r>
              <a:rPr lang="en-US" sz="1200" dirty="0">
                <a:hlinkClick r:id="rId3"/>
              </a:rPr>
              <a:t>mpanzner@cit-ec.uni-bielefeld.de</a:t>
            </a:r>
            <a:endParaRPr lang="en-US" sz="1200" dirty="0"/>
          </a:p>
          <a:p>
            <a:r>
              <a:rPr lang="en-US" sz="1200" dirty="0"/>
              <a:t>2. Benchmarking deep learning models on large healthcare datasets</a:t>
            </a:r>
          </a:p>
          <a:p>
            <a:r>
              <a:rPr lang="en-US" sz="1200" dirty="0"/>
              <a:t>Sanjay Purushothama,1, </a:t>
            </a:r>
            <a:r>
              <a:rPr lang="en-US" sz="1200" dirty="0" err="1"/>
              <a:t>Chuizheng</a:t>
            </a:r>
            <a:r>
              <a:rPr lang="en-US" sz="1200" dirty="0"/>
              <a:t> Mengb,1, </a:t>
            </a:r>
            <a:r>
              <a:rPr lang="en-US" sz="1200" dirty="0" err="1"/>
              <a:t>Zhengping</a:t>
            </a:r>
            <a:r>
              <a:rPr lang="en-US" sz="1200" dirty="0"/>
              <a:t> </a:t>
            </a:r>
            <a:r>
              <a:rPr lang="en-US" sz="1200" dirty="0" err="1"/>
              <a:t>Chea</a:t>
            </a:r>
            <a:r>
              <a:rPr lang="en-US" sz="1200" dirty="0"/>
              <a:t>, Yan </a:t>
            </a:r>
            <a:r>
              <a:rPr lang="en-US" sz="1200" dirty="0" err="1"/>
              <a:t>Liua</a:t>
            </a:r>
            <a:r>
              <a:rPr lang="en-US" sz="1200" dirty="0"/>
              <a:t>,⁎</a:t>
            </a:r>
          </a:p>
          <a:p>
            <a:r>
              <a:rPr lang="en-US" sz="1200" dirty="0"/>
              <a:t>3. Journal of biomedical informatics</a:t>
            </a:r>
          </a:p>
          <a:p>
            <a:r>
              <a:rPr lang="en-US" sz="1200" b="1" dirty="0"/>
              <a:t>Techniques for Interpretable Machine Learning</a:t>
            </a:r>
          </a:p>
          <a:p>
            <a:r>
              <a:rPr lang="en-US" sz="1200" dirty="0">
                <a:hlinkClick r:id="rId4"/>
              </a:rPr>
              <a:t>Mengnan Du</a:t>
            </a:r>
            <a:r>
              <a:rPr lang="en-US" sz="1200" dirty="0"/>
              <a:t>, </a:t>
            </a:r>
            <a:r>
              <a:rPr lang="en-US" sz="1200" dirty="0">
                <a:hlinkClick r:id="rId5"/>
              </a:rPr>
              <a:t>Ninghao Liu</a:t>
            </a:r>
            <a:r>
              <a:rPr lang="en-US" sz="1200" dirty="0"/>
              <a:t>, </a:t>
            </a:r>
            <a:r>
              <a:rPr lang="en-US" sz="1200" dirty="0">
                <a:hlinkClick r:id="rId6"/>
              </a:rPr>
              <a:t>Xia Hu</a:t>
            </a:r>
            <a:endParaRPr lang="en-US" sz="1200" dirty="0"/>
          </a:p>
          <a:p>
            <a:endParaRPr lang="en-US" dirty="0"/>
          </a:p>
          <a:p>
            <a:r>
              <a:rPr lang="en-US" dirty="0"/>
              <a:t>On mimic Mine : 159 / 24 = 6.62</a:t>
            </a:r>
          </a:p>
          <a:p>
            <a:r>
              <a:rPr lang="en-US" dirty="0"/>
              <a:t>Them using all features 136 features</a:t>
            </a:r>
          </a:p>
          <a:p>
            <a:r>
              <a:rPr lang="en-US" dirty="0"/>
              <a:t> 8</a:t>
            </a:r>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14</a:t>
            </a:fld>
            <a:endParaRPr lang="en-US"/>
          </a:p>
        </p:txBody>
      </p:sp>
    </p:spTree>
    <p:extLst>
      <p:ext uri="{BB962C8B-B14F-4D97-AF65-F5344CB8AC3E}">
        <p14:creationId xmlns:p14="http://schemas.microsoft.com/office/powerpoint/2010/main" val="12001525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schemeClr val="accent6"/>
                </a:solidFill>
              </a:rPr>
              <a:t>First talk about the task being difficult and Physician correctly predict short or long staying patients only 50% of time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schemeClr val="tx1"/>
                </a:solidFill>
              </a:rPr>
              <a:t>(Equipment and Beds)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i="1" dirty="0">
                <a:solidFill>
                  <a:schemeClr val="tx1"/>
                </a:solidFill>
              </a:rPr>
              <a:t>Allocation of staff and care </a:t>
            </a:r>
            <a:r>
              <a:rPr lang="en-US" sz="1200" dirty="0">
                <a:solidFill>
                  <a:schemeClr val="tx1"/>
                </a:solidFill>
              </a:rPr>
              <a:t>to high risk patients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solidFill>
                <a:schemeClr val="tx1"/>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solidFill>
                <a:schemeClr val="tx1"/>
              </a:solidFill>
            </a:endParaRPr>
          </a:p>
          <a:p>
            <a:endParaRPr lang="en-US" dirty="0"/>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2</a:t>
            </a:fld>
            <a:endParaRPr lang="en-US"/>
          </a:p>
        </p:txBody>
      </p:sp>
    </p:spTree>
    <p:extLst>
      <p:ext uri="{BB962C8B-B14F-4D97-AF65-F5344CB8AC3E}">
        <p14:creationId xmlns:p14="http://schemas.microsoft.com/office/powerpoint/2010/main" val="1228581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Higher availability for comparison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i.e. a single hospital</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tx1"/>
                </a:solidFill>
              </a:rPr>
              <a:t>Also some demographics (i.e. age, gender)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solidFill>
                <a:schemeClr val="tx1"/>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Sufficient size for </a:t>
            </a:r>
            <a:r>
              <a:rPr lang="en-US" b="1" dirty="0"/>
              <a:t>learning</a:t>
            </a:r>
            <a:r>
              <a:rPr lang="en-US" dirty="0"/>
              <a:t>, realistic for </a:t>
            </a:r>
            <a:r>
              <a:rPr lang="en-US" b="1" dirty="0"/>
              <a:t>practical</a:t>
            </a:r>
            <a:r>
              <a:rPr lang="en-US" dirty="0"/>
              <a:t> purpose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i="1"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solidFill>
                <a:schemeClr val="tx1"/>
              </a:solidFill>
            </a:endParaRPr>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3</a:t>
            </a:fld>
            <a:endParaRPr lang="en-US"/>
          </a:p>
        </p:txBody>
      </p:sp>
    </p:spTree>
    <p:extLst>
      <p:ext uri="{BB962C8B-B14F-4D97-AF65-F5344CB8AC3E}">
        <p14:creationId xmlns:p14="http://schemas.microsoft.com/office/powerpoint/2010/main" val="3641162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Regression </a:t>
            </a:r>
            <a:r>
              <a:rPr lang="en-US" sz="1200" dirty="0">
                <a:sym typeface="Wingdings" pitchFamily="2" charset="2"/>
              </a:rPr>
              <a:t> more precise</a:t>
            </a:r>
            <a:endParaRPr lang="en-US" sz="1200" dirty="0"/>
          </a:p>
          <a:p>
            <a:r>
              <a:rPr lang="en-US" dirty="0" err="1"/>
              <a:t>Lasso,ridge</a:t>
            </a:r>
            <a:r>
              <a:rPr lang="en-US" dirty="0"/>
              <a:t>, negative binomial, </a:t>
            </a:r>
            <a:r>
              <a:rPr lang="en-US" dirty="0" err="1"/>
              <a:t>poisson</a:t>
            </a:r>
            <a:r>
              <a:rPr lang="en-US" dirty="0"/>
              <a:t> and Support vector machine Regressions</a:t>
            </a:r>
          </a:p>
          <a:p>
            <a:r>
              <a:rPr lang="en-US" dirty="0"/>
              <a:t>Impute results in bias, where more data is available through data, better signal for patient states, good proxies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Input</a:t>
            </a:r>
            <a:r>
              <a:rPr lang="en-US" dirty="0"/>
              <a:t> :  Physiological Measurements throughout time for </a:t>
            </a:r>
            <a:r>
              <a:rPr lang="en-US" i="1" dirty="0"/>
              <a:t>48 hours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Output</a:t>
            </a:r>
            <a:r>
              <a:rPr lang="en-US" dirty="0"/>
              <a:t> : Length of stay in ICU in days</a:t>
            </a:r>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4</a:t>
            </a:fld>
            <a:endParaRPr lang="en-US"/>
          </a:p>
        </p:txBody>
      </p:sp>
    </p:spTree>
    <p:extLst>
      <p:ext uri="{BB962C8B-B14F-4D97-AF65-F5344CB8AC3E}">
        <p14:creationId xmlns:p14="http://schemas.microsoft.com/office/powerpoint/2010/main" val="434436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Utilization of more temporal information in HMM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highlight>
                  <a:srgbClr val="FFFF00"/>
                </a:highlight>
              </a:rPr>
              <a:t>Meanwhile HMM Model attempts to utilize all temporal information by considering all values</a:t>
            </a:r>
          </a:p>
          <a:p>
            <a:endParaRPr lang="en-US" dirty="0"/>
          </a:p>
          <a:p>
            <a:r>
              <a:rPr lang="en-US" dirty="0"/>
              <a:t>Less parameters to learn, less complexity, </a:t>
            </a:r>
            <a:r>
              <a:rPr lang="en-US" dirty="0" err="1"/>
              <a:t>explainability</a:t>
            </a:r>
            <a:r>
              <a:rPr lang="en-US" dirty="0"/>
              <a:t> </a:t>
            </a:r>
            <a:r>
              <a:rPr lang="en-US" dirty="0" err="1"/>
              <a:t>transiton</a:t>
            </a:r>
            <a:r>
              <a:rPr lang="en-US" dirty="0"/>
              <a:t> and pie and emission probabilities</a:t>
            </a:r>
          </a:p>
          <a:p>
            <a:endParaRPr lang="en-US" dirty="0"/>
          </a:p>
          <a:p>
            <a:endParaRPr lang="en-US" dirty="0"/>
          </a:p>
          <a:p>
            <a:r>
              <a:rPr lang="en-US" dirty="0"/>
              <a:t>Five common regression models: LASSO regression</a:t>
            </a:r>
          </a:p>
          <a:p>
            <a:pPr marL="285750" indent="-285750">
              <a:buClr>
                <a:srgbClr val="C00000"/>
              </a:buClr>
              <a:buFont typeface="Arial" panose="020B0604020202020204" pitchFamily="34" charset="0"/>
              <a:buChar char="•"/>
            </a:pPr>
            <a:r>
              <a:rPr lang="en-US" sz="1200" dirty="0"/>
              <a:t>Ridge regression</a:t>
            </a:r>
          </a:p>
          <a:p>
            <a:pPr marL="285750" indent="-285750">
              <a:buClr>
                <a:srgbClr val="C00000"/>
              </a:buClr>
              <a:buFont typeface="Arial" panose="020B0604020202020204" pitchFamily="34" charset="0"/>
              <a:buChar char="•"/>
            </a:pPr>
            <a:r>
              <a:rPr lang="en-US" sz="1200" dirty="0"/>
              <a:t>Poisson regression</a:t>
            </a:r>
          </a:p>
          <a:p>
            <a:pPr marL="285750" indent="-285750">
              <a:buClr>
                <a:srgbClr val="C00000"/>
              </a:buClr>
              <a:buFont typeface="Arial" panose="020B0604020202020204" pitchFamily="34" charset="0"/>
              <a:buChar char="•"/>
            </a:pPr>
            <a:r>
              <a:rPr lang="en-US" sz="1200" dirty="0"/>
              <a:t>Binomial regression</a:t>
            </a:r>
          </a:p>
          <a:p>
            <a:pPr marL="285750" indent="-285750">
              <a:buClr>
                <a:srgbClr val="C00000"/>
              </a:buClr>
              <a:buFont typeface="Arial" panose="020B0604020202020204" pitchFamily="34" charset="0"/>
              <a:buChar char="•"/>
            </a:pPr>
            <a:r>
              <a:rPr lang="en-US" sz="1200" dirty="0"/>
              <a:t>Support vector regression (SVR)</a:t>
            </a:r>
          </a:p>
          <a:p>
            <a:pPr marL="285750" indent="-285750">
              <a:buClr>
                <a:srgbClr val="C00000"/>
              </a:buClr>
              <a:buFont typeface="Arial" panose="020B0604020202020204" pitchFamily="34" charset="0"/>
              <a:buChar char="•"/>
            </a:pPr>
            <a:endParaRPr lang="en-US" sz="1200" dirty="0"/>
          </a:p>
          <a:p>
            <a:r>
              <a:rPr lang="en-US" dirty="0"/>
              <a:t>(5 statistics) for each of the 7 variables</a:t>
            </a:r>
          </a:p>
          <a:p>
            <a:pPr lvl="1"/>
            <a:r>
              <a:rPr lang="en-US" dirty="0">
                <a:solidFill>
                  <a:schemeClr val="tx1"/>
                </a:solidFill>
              </a:rPr>
              <a:t>35 features in total for each patient</a:t>
            </a:r>
          </a:p>
          <a:p>
            <a:pPr marL="285750" indent="-285750">
              <a:buClr>
                <a:srgbClr val="C00000"/>
              </a:buClr>
              <a:buFont typeface="Arial" panose="020B0604020202020204" pitchFamily="34" charset="0"/>
              <a:buChar char="•"/>
            </a:pPr>
            <a:endParaRPr lang="en-US" sz="1200" dirty="0"/>
          </a:p>
          <a:p>
            <a:pPr marL="285750" indent="-285750">
              <a:buClr>
                <a:srgbClr val="C00000"/>
              </a:buClr>
              <a:buFont typeface="Arial" panose="020B0604020202020204" pitchFamily="34" charset="0"/>
              <a:buChar char="•"/>
            </a:pPr>
            <a:endParaRPr lang="en-US" sz="1200" dirty="0"/>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5</a:t>
            </a:fld>
            <a:endParaRPr lang="en-US"/>
          </a:p>
        </p:txBody>
      </p:sp>
    </p:spTree>
    <p:extLst>
      <p:ext uri="{BB962C8B-B14F-4D97-AF65-F5344CB8AC3E}">
        <p14:creationId xmlns:p14="http://schemas.microsoft.com/office/powerpoint/2010/main" val="2596584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Clr>
                <a:srgbClr val="C00000"/>
              </a:buClr>
              <a:buFont typeface="Arial" panose="020B0604020202020204" pitchFamily="34" charset="0"/>
              <a:buChar char="•"/>
            </a:pPr>
            <a:r>
              <a:rPr lang="en-US" sz="1200" dirty="0" err="1"/>
              <a:t>Paramtetr</a:t>
            </a:r>
            <a:r>
              <a:rPr lang="en-US" sz="1200" dirty="0"/>
              <a:t> </a:t>
            </a:r>
            <a:r>
              <a:rPr lang="en-US" sz="1200" dirty="0" err="1"/>
              <a:t>interpretablility</a:t>
            </a:r>
            <a:r>
              <a:rPr lang="en-US" sz="1200" dirty="0"/>
              <a:t> </a:t>
            </a:r>
          </a:p>
          <a:p>
            <a:pPr marL="342900" indent="-342900">
              <a:buClr>
                <a:srgbClr val="C00000"/>
              </a:buClr>
              <a:buFont typeface="Arial" panose="020B0604020202020204" pitchFamily="34" charset="0"/>
              <a:buChar char="•"/>
            </a:pPr>
            <a:r>
              <a:rPr lang="en-US" sz="1200" dirty="0"/>
              <a:t>Providing more data</a:t>
            </a:r>
            <a:r>
              <a:rPr lang="fa-IR" sz="1200" dirty="0"/>
              <a:t> </a:t>
            </a:r>
            <a:r>
              <a:rPr lang="en-US" sz="1200" dirty="0"/>
              <a:t>to model</a:t>
            </a:r>
          </a:p>
          <a:p>
            <a:pPr marL="342900" indent="-342900">
              <a:buClr>
                <a:srgbClr val="C00000"/>
              </a:buClr>
              <a:buFont typeface="Arial" panose="020B0604020202020204" pitchFamily="34" charset="0"/>
              <a:buChar char="•"/>
            </a:pPr>
            <a:endParaRPr lang="en-US" sz="1200" dirty="0"/>
          </a:p>
          <a:p>
            <a:pPr marL="342900" indent="-342900">
              <a:buClr>
                <a:srgbClr val="C00000"/>
              </a:buClr>
              <a:buFont typeface="Arial" panose="020B0604020202020204" pitchFamily="34" charset="0"/>
              <a:buChar char="•"/>
            </a:pPr>
            <a:r>
              <a:rPr lang="en-US" sz="1200" dirty="0"/>
              <a:t>Capturing more dynamics</a:t>
            </a:r>
          </a:p>
          <a:p>
            <a:endParaRPr lang="en-US" dirty="0"/>
          </a:p>
          <a:p>
            <a:r>
              <a:rPr lang="en-US" dirty="0"/>
              <a:t>Reds capturing both local minimum points in the same interval while they have significant difference in time, five critical points in the same interval</a:t>
            </a:r>
          </a:p>
          <a:p>
            <a:endParaRPr lang="en-US" dirty="0"/>
          </a:p>
          <a:p>
            <a:r>
              <a:rPr lang="en-US" dirty="0"/>
              <a:t>The </a:t>
            </a:r>
            <a:r>
              <a:rPr lang="en-US" dirty="0" err="1"/>
              <a:t>puruple</a:t>
            </a:r>
            <a:r>
              <a:rPr lang="en-US" dirty="0"/>
              <a:t> ones can better capture what happened before and after these points, capturing more trends, dividing critical points throughout intervals</a:t>
            </a:r>
          </a:p>
          <a:p>
            <a:r>
              <a:rPr lang="en-US" dirty="0"/>
              <a:t>Transitions</a:t>
            </a:r>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6</a:t>
            </a:fld>
            <a:endParaRPr lang="en-US"/>
          </a:p>
        </p:txBody>
      </p:sp>
    </p:spTree>
    <p:extLst>
      <p:ext uri="{BB962C8B-B14F-4D97-AF65-F5344CB8AC3E}">
        <p14:creationId xmlns:p14="http://schemas.microsoft.com/office/powerpoint/2010/main" val="3153285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highlight>
                  <a:srgbClr val="FFFF00"/>
                </a:highlight>
              </a:rPr>
              <a:t>Len(Sequence) = # time windows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highlight>
                  <a:srgbClr val="FFFF00"/>
                </a:highlight>
              </a:rPr>
              <a:t>Spits out likelihood of each state for a given time window</a:t>
            </a:r>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7</a:t>
            </a:fld>
            <a:endParaRPr lang="en-US"/>
          </a:p>
        </p:txBody>
      </p:sp>
    </p:spTree>
    <p:extLst>
      <p:ext uri="{BB962C8B-B14F-4D97-AF65-F5344CB8AC3E}">
        <p14:creationId xmlns:p14="http://schemas.microsoft.com/office/powerpoint/2010/main" val="2308145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distributed</a:t>
            </a:r>
          </a:p>
          <a:p>
            <a:endParaRPr lang="en-US" dirty="0"/>
          </a:p>
          <a:p>
            <a:r>
              <a:rPr lang="en-US" dirty="0"/>
              <a:t>We also considered certainty for that look in the paper</a:t>
            </a:r>
          </a:p>
          <a:p>
            <a:endParaRPr lang="en-US" dirty="0"/>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8</a:t>
            </a:fld>
            <a:endParaRPr lang="en-US"/>
          </a:p>
        </p:txBody>
      </p:sp>
    </p:spTree>
    <p:extLst>
      <p:ext uri="{BB962C8B-B14F-4D97-AF65-F5344CB8AC3E}">
        <p14:creationId xmlns:p14="http://schemas.microsoft.com/office/powerpoint/2010/main" val="1054056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 first is homogeneity</a:t>
            </a:r>
          </a:p>
          <a:p>
            <a:r>
              <a:rPr lang="en-US" sz="1200" b="1" dirty="0"/>
              <a:t>Second is distinguishability </a:t>
            </a:r>
          </a:p>
          <a:p>
            <a:r>
              <a:rPr lang="en-US" sz="1200" b="1" dirty="0"/>
              <a:t>lower is better</a:t>
            </a:r>
          </a:p>
          <a:p>
            <a:r>
              <a:rPr lang="en-US" sz="1200" b="1" dirty="0"/>
              <a:t>Homogeneity of Patients belonging to one start-end pair </a:t>
            </a:r>
          </a:p>
          <a:p>
            <a:endParaRPr lang="en-US" sz="1200" b="1" dirty="0"/>
          </a:p>
          <a:p>
            <a:r>
              <a:rPr lang="en-US" sz="1200" b="1" dirty="0"/>
              <a:t> </a:t>
            </a:r>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9</a:t>
            </a:fld>
            <a:endParaRPr lang="en-US"/>
          </a:p>
        </p:txBody>
      </p:sp>
    </p:spTree>
    <p:extLst>
      <p:ext uri="{BB962C8B-B14F-4D97-AF65-F5344CB8AC3E}">
        <p14:creationId xmlns:p14="http://schemas.microsoft.com/office/powerpoint/2010/main" val="4890582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descr="presenter version.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075" name="Rectangle 3"/>
          <p:cNvSpPr>
            <a:spLocks noGrp="1" noChangeArrowheads="1"/>
          </p:cNvSpPr>
          <p:nvPr>
            <p:ph type="subTitle" idx="1" hasCustomPrompt="1"/>
          </p:nvPr>
        </p:nvSpPr>
        <p:spPr>
          <a:xfrm>
            <a:off x="552920" y="2382518"/>
            <a:ext cx="3955994" cy="872034"/>
          </a:xfrm>
        </p:spPr>
        <p:txBody>
          <a:bodyPr wrap="square" bIns="0" anchor="t">
            <a:spAutoFit/>
          </a:bodyPr>
          <a:lstStyle>
            <a:lvl1pPr marL="0" indent="0" algn="l">
              <a:spcBef>
                <a:spcPts val="400"/>
              </a:spcBef>
              <a:buFontTx/>
              <a:buNone/>
              <a:defRPr sz="1800" b="1">
                <a:solidFill>
                  <a:schemeClr val="tx1"/>
                </a:solidFill>
                <a:latin typeface="Arial"/>
                <a:cs typeface="Arial"/>
              </a:defRPr>
            </a:lvl1pPr>
            <a:lvl2pPr marL="0" indent="0">
              <a:spcBef>
                <a:spcPts val="400"/>
              </a:spcBef>
              <a:buNone/>
              <a:defRPr sz="1600" baseline="0"/>
            </a:lvl2pPr>
          </a:lstStyle>
          <a:p>
            <a:r>
              <a:rPr lang="en-US" dirty="0"/>
              <a:t>Speaker</a:t>
            </a:r>
          </a:p>
          <a:p>
            <a:pPr lvl="1"/>
            <a:r>
              <a:rPr lang="en-US" dirty="0"/>
              <a:t>Institution</a:t>
            </a:r>
          </a:p>
          <a:p>
            <a:pPr lvl="1"/>
            <a:r>
              <a:rPr lang="en-US" dirty="0"/>
              <a:t>Twitter: #AMIA2017</a:t>
            </a:r>
          </a:p>
        </p:txBody>
      </p:sp>
      <p:sp>
        <p:nvSpPr>
          <p:cNvPr id="3" name="Text Placeholder 2"/>
          <p:cNvSpPr>
            <a:spLocks noGrp="1"/>
          </p:cNvSpPr>
          <p:nvPr>
            <p:ph type="body" sz="quarter" idx="10" hasCustomPrompt="1"/>
          </p:nvPr>
        </p:nvSpPr>
        <p:spPr>
          <a:xfrm>
            <a:off x="553589" y="1025725"/>
            <a:ext cx="5929707" cy="1112108"/>
          </a:xfrm>
        </p:spPr>
        <p:txBody>
          <a:bodyPr anchor="b"/>
          <a:lstStyle>
            <a:lvl1pPr>
              <a:lnSpc>
                <a:spcPct val="90000"/>
              </a:lnSpc>
              <a:spcBef>
                <a:spcPts val="400"/>
              </a:spcBef>
              <a:defRPr sz="2800" b="1">
                <a:solidFill>
                  <a:schemeClr val="accent1"/>
                </a:solidFill>
                <a:latin typeface="+mj-lt"/>
                <a:cs typeface="Roboto Regular"/>
              </a:defRPr>
            </a:lvl1pPr>
            <a:lvl2pPr marL="0" indent="0">
              <a:spcBef>
                <a:spcPts val="400"/>
              </a:spcBef>
              <a:buNone/>
              <a:defRPr sz="1600" b="0" baseline="0">
                <a:solidFill>
                  <a:schemeClr val="accent2">
                    <a:lumMod val="75000"/>
                  </a:schemeClr>
                </a:solidFill>
                <a:latin typeface="+mj-lt"/>
                <a:cs typeface="Roboto Light"/>
              </a:defRPr>
            </a:lvl2pPr>
          </a:lstStyle>
          <a:p>
            <a:pPr lvl="0"/>
            <a:r>
              <a:rPr lang="en-US" dirty="0"/>
              <a:t>Title</a:t>
            </a:r>
          </a:p>
          <a:p>
            <a:pPr lvl="1"/>
            <a:r>
              <a:rPr lang="en-US" dirty="0"/>
              <a:t>Session Number</a:t>
            </a:r>
          </a:p>
          <a:p>
            <a:pPr lvl="1"/>
            <a:r>
              <a:rPr lang="en-US" dirty="0"/>
              <a:t>Presentation Title</a:t>
            </a:r>
          </a:p>
        </p:txBody>
      </p:sp>
      <p:pic>
        <p:nvPicPr>
          <p:cNvPr id="5" name="Picture 4"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3427113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Speaker">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descr="presenter version.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3075" name="Rectangle 3"/>
          <p:cNvSpPr>
            <a:spLocks noGrp="1" noChangeArrowheads="1"/>
          </p:cNvSpPr>
          <p:nvPr>
            <p:ph type="subTitle" idx="1" hasCustomPrompt="1"/>
          </p:nvPr>
        </p:nvSpPr>
        <p:spPr>
          <a:xfrm>
            <a:off x="552920" y="2382518"/>
            <a:ext cx="3955994" cy="872034"/>
          </a:xfrm>
        </p:spPr>
        <p:txBody>
          <a:bodyPr wrap="square" bIns="0" anchor="t">
            <a:spAutoFit/>
          </a:bodyPr>
          <a:lstStyle>
            <a:lvl1pPr marL="0" indent="0" algn="l">
              <a:spcBef>
                <a:spcPts val="400"/>
              </a:spcBef>
              <a:buFontTx/>
              <a:buNone/>
              <a:defRPr sz="1800" b="1">
                <a:solidFill>
                  <a:schemeClr val="tx1"/>
                </a:solidFill>
                <a:latin typeface="Arial"/>
                <a:cs typeface="Arial"/>
              </a:defRPr>
            </a:lvl1pPr>
            <a:lvl2pPr marL="0" indent="0">
              <a:spcBef>
                <a:spcPts val="400"/>
              </a:spcBef>
              <a:buNone/>
              <a:defRPr sz="1600" baseline="0"/>
            </a:lvl2pPr>
          </a:lstStyle>
          <a:p>
            <a:r>
              <a:rPr lang="en-US" dirty="0"/>
              <a:t>Speaker</a:t>
            </a:r>
          </a:p>
          <a:p>
            <a:pPr lvl="1"/>
            <a:r>
              <a:rPr lang="en-US" dirty="0"/>
              <a:t>Institution</a:t>
            </a:r>
          </a:p>
          <a:p>
            <a:pPr lvl="1"/>
            <a:r>
              <a:rPr lang="en-US" dirty="0"/>
              <a:t>Twitter: #AMIA2017</a:t>
            </a:r>
          </a:p>
        </p:txBody>
      </p:sp>
      <p:sp>
        <p:nvSpPr>
          <p:cNvPr id="3" name="Text Placeholder 2"/>
          <p:cNvSpPr>
            <a:spLocks noGrp="1"/>
          </p:cNvSpPr>
          <p:nvPr>
            <p:ph type="body" sz="quarter" idx="10" hasCustomPrompt="1"/>
          </p:nvPr>
        </p:nvSpPr>
        <p:spPr>
          <a:xfrm>
            <a:off x="553591" y="1025725"/>
            <a:ext cx="5929707" cy="1112108"/>
          </a:xfrm>
        </p:spPr>
        <p:txBody>
          <a:bodyPr anchor="b"/>
          <a:lstStyle>
            <a:lvl1pPr>
              <a:lnSpc>
                <a:spcPct val="90000"/>
              </a:lnSpc>
              <a:spcBef>
                <a:spcPts val="400"/>
              </a:spcBef>
              <a:defRPr sz="2800" b="1">
                <a:solidFill>
                  <a:schemeClr val="accent1"/>
                </a:solidFill>
                <a:latin typeface="+mj-lt"/>
                <a:cs typeface="Roboto Regular"/>
              </a:defRPr>
            </a:lvl1pPr>
            <a:lvl2pPr marL="0" indent="0">
              <a:spcBef>
                <a:spcPts val="400"/>
              </a:spcBef>
              <a:buNone/>
              <a:defRPr sz="1600" b="0" baseline="0">
                <a:solidFill>
                  <a:schemeClr val="accent2">
                    <a:lumMod val="75000"/>
                  </a:schemeClr>
                </a:solidFill>
                <a:latin typeface="+mj-lt"/>
                <a:cs typeface="Roboto Light"/>
              </a:defRPr>
            </a:lvl2pPr>
          </a:lstStyle>
          <a:p>
            <a:pPr lvl="0"/>
            <a:r>
              <a:rPr lang="en-US" dirty="0"/>
              <a:t>Title</a:t>
            </a:r>
          </a:p>
          <a:p>
            <a:pPr lvl="1"/>
            <a:r>
              <a:rPr lang="en-US" dirty="0"/>
              <a:t>Session Number</a:t>
            </a:r>
          </a:p>
          <a:p>
            <a:pPr lvl="1"/>
            <a:r>
              <a:rPr lang="en-US" dirty="0"/>
              <a:t>Presentation Title</a:t>
            </a: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873971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and Speaker_Extra Space">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3735"/>
            <a:ext cx="9144000" cy="5143500"/>
          </a:xfrm>
          <a:prstGeom prst="rect">
            <a:avLst/>
          </a:prstGeom>
        </p:spPr>
      </p:pic>
      <p:sp>
        <p:nvSpPr>
          <p:cNvPr id="3075" name="Rectangle 3"/>
          <p:cNvSpPr>
            <a:spLocks noGrp="1" noChangeArrowheads="1"/>
          </p:cNvSpPr>
          <p:nvPr>
            <p:ph type="subTitle" idx="1" hasCustomPrompt="1"/>
          </p:nvPr>
        </p:nvSpPr>
        <p:spPr>
          <a:xfrm>
            <a:off x="552920" y="2326044"/>
            <a:ext cx="7964716" cy="451406"/>
          </a:xfrm>
        </p:spPr>
        <p:txBody>
          <a:bodyPr wrap="square" bIns="0" anchor="t">
            <a:spAutoFit/>
          </a:bodyPr>
          <a:lstStyle>
            <a:lvl1pPr marL="0" indent="0" algn="l">
              <a:spcBef>
                <a:spcPts val="400"/>
              </a:spcBef>
              <a:buFontTx/>
              <a:buNone/>
              <a:defRPr sz="1400" b="1">
                <a:solidFill>
                  <a:schemeClr val="tx1"/>
                </a:solidFill>
                <a:latin typeface="Arial"/>
                <a:cs typeface="Arial"/>
              </a:defRPr>
            </a:lvl1pPr>
            <a:lvl2pPr marL="0" indent="0">
              <a:spcBef>
                <a:spcPts val="400"/>
              </a:spcBef>
              <a:buNone/>
              <a:defRPr sz="1200" baseline="0"/>
            </a:lvl2pPr>
          </a:lstStyle>
          <a:p>
            <a:r>
              <a:rPr lang="en-US" dirty="0"/>
              <a:t>Speaker</a:t>
            </a:r>
          </a:p>
          <a:p>
            <a:pPr lvl="1"/>
            <a:r>
              <a:rPr lang="en-US" dirty="0"/>
              <a:t>Institution</a:t>
            </a:r>
          </a:p>
        </p:txBody>
      </p:sp>
      <p:sp>
        <p:nvSpPr>
          <p:cNvPr id="3" name="Text Placeholder 2"/>
          <p:cNvSpPr>
            <a:spLocks noGrp="1"/>
          </p:cNvSpPr>
          <p:nvPr>
            <p:ph type="body" sz="quarter" idx="10" hasCustomPrompt="1"/>
          </p:nvPr>
        </p:nvSpPr>
        <p:spPr>
          <a:xfrm>
            <a:off x="553591" y="1025725"/>
            <a:ext cx="7964045" cy="1112108"/>
          </a:xfrm>
        </p:spPr>
        <p:txBody>
          <a:bodyPr anchor="b"/>
          <a:lstStyle>
            <a:lvl1pPr>
              <a:lnSpc>
                <a:spcPct val="90000"/>
              </a:lnSpc>
              <a:spcBef>
                <a:spcPts val="400"/>
              </a:spcBef>
              <a:defRPr sz="2800" b="1">
                <a:solidFill>
                  <a:schemeClr val="accent1"/>
                </a:solidFill>
                <a:latin typeface="+mj-lt"/>
                <a:cs typeface="Roboto Regular"/>
              </a:defRPr>
            </a:lvl1pPr>
            <a:lvl2pPr marL="0" indent="0">
              <a:spcBef>
                <a:spcPts val="400"/>
              </a:spcBef>
              <a:buNone/>
              <a:defRPr sz="1600" b="0" baseline="0">
                <a:solidFill>
                  <a:schemeClr val="accent2">
                    <a:lumMod val="75000"/>
                  </a:schemeClr>
                </a:solidFill>
                <a:latin typeface="+mj-lt"/>
                <a:cs typeface="Roboto Light"/>
              </a:defRPr>
            </a:lvl2pPr>
          </a:lstStyle>
          <a:p>
            <a:pPr lvl="0"/>
            <a:r>
              <a:rPr lang="en-US" dirty="0"/>
              <a:t>Title</a:t>
            </a:r>
          </a:p>
          <a:p>
            <a:pPr lvl="1"/>
            <a:r>
              <a:rPr lang="en-US" dirty="0"/>
              <a:t>Session Number</a:t>
            </a:r>
          </a:p>
          <a:p>
            <a:pPr lvl="1"/>
            <a:r>
              <a:rPr lang="en-US" dirty="0"/>
              <a:t>Presentation Title</a:t>
            </a: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5586017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descr="final slid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3" name="Text Placeholder 2"/>
          <p:cNvSpPr>
            <a:spLocks noGrp="1"/>
          </p:cNvSpPr>
          <p:nvPr>
            <p:ph type="body" sz="quarter" idx="10" hasCustomPrompt="1"/>
          </p:nvPr>
        </p:nvSpPr>
        <p:spPr>
          <a:xfrm>
            <a:off x="2787650" y="1259360"/>
            <a:ext cx="3566642" cy="1112108"/>
          </a:xfrm>
        </p:spPr>
        <p:txBody>
          <a:bodyPr anchor="t"/>
          <a:lstStyle>
            <a:lvl1pPr algn="ctr">
              <a:lnSpc>
                <a:spcPct val="90000"/>
              </a:lnSpc>
              <a:spcBef>
                <a:spcPts val="1000"/>
              </a:spcBef>
              <a:defRPr sz="4000" b="1">
                <a:solidFill>
                  <a:schemeClr val="accent1"/>
                </a:solidFill>
                <a:latin typeface="Roboto Regular"/>
                <a:cs typeface="Roboto Regular"/>
              </a:defRPr>
            </a:lvl1pPr>
            <a:lvl2pPr marL="0" indent="0" algn="ctr">
              <a:spcBef>
                <a:spcPts val="1000"/>
              </a:spcBef>
              <a:buNone/>
              <a:defRPr sz="2400" b="0">
                <a:solidFill>
                  <a:schemeClr val="accent2"/>
                </a:solidFill>
                <a:latin typeface="Roboto Light"/>
                <a:cs typeface="Roboto Light"/>
              </a:defRPr>
            </a:lvl2pPr>
          </a:lstStyle>
          <a:p>
            <a:pPr lvl="0"/>
            <a:r>
              <a:rPr lang="en-US" dirty="0"/>
              <a:t>Title</a:t>
            </a:r>
          </a:p>
          <a:p>
            <a:pPr lvl="1"/>
            <a:r>
              <a:rPr lang="en-US" dirty="0"/>
              <a:t>Subtitle</a:t>
            </a:r>
          </a:p>
        </p:txBody>
      </p:sp>
      <p:pic>
        <p:nvPicPr>
          <p:cNvPr id="7" name="Picture 6"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75838" y="384421"/>
            <a:ext cx="1132702" cy="287299"/>
          </a:xfrm>
          <a:prstGeom prst="rect">
            <a:avLst/>
          </a:prstGeom>
        </p:spPr>
      </p:pic>
    </p:spTree>
    <p:extLst>
      <p:ext uri="{BB962C8B-B14F-4D97-AF65-F5344CB8AC3E}">
        <p14:creationId xmlns:p14="http://schemas.microsoft.com/office/powerpoint/2010/main" val="26422337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7" name="Title 26"/>
          <p:cNvSpPr>
            <a:spLocks noGrp="1"/>
          </p:cNvSpPr>
          <p:nvPr>
            <p:ph type="title"/>
          </p:nvPr>
        </p:nvSpPr>
        <p:spPr>
          <a:xfrm>
            <a:off x="547730" y="389212"/>
            <a:ext cx="6783946" cy="333425"/>
          </a:xfrm>
        </p:spPr>
        <p:txBody>
          <a:bodyPr/>
          <a:lstStyle/>
          <a:p>
            <a:r>
              <a:rPr lang="en-US" dirty="0"/>
              <a:t>Click to edit Master title style</a:t>
            </a:r>
          </a:p>
        </p:txBody>
      </p:sp>
      <p:sp>
        <p:nvSpPr>
          <p:cNvPr id="3" name="Content Placeholder 2"/>
          <p:cNvSpPr>
            <a:spLocks noGrp="1"/>
          </p:cNvSpPr>
          <p:nvPr>
            <p:ph sz="quarter" idx="12"/>
          </p:nvPr>
        </p:nvSpPr>
        <p:spPr>
          <a:xfrm>
            <a:off x="547077" y="939255"/>
            <a:ext cx="8056358" cy="3570961"/>
          </a:xfrm>
        </p:spPr>
        <p:txBody>
          <a:bodyPr/>
          <a:lstStyle>
            <a:lvl1pPr>
              <a:spcBef>
                <a:spcPts val="1200"/>
              </a:spcBef>
              <a:defRPr/>
            </a:lvl1pPr>
            <a:lvl2pPr>
              <a:spcBef>
                <a:spcPts val="600"/>
              </a:spcBef>
              <a:defRPr/>
            </a:lvl2pPr>
            <a:lvl3pPr>
              <a:spcBef>
                <a:spcPts val="600"/>
              </a:spcBef>
              <a:defRPr/>
            </a:lvl3pPr>
            <a:lvl4pPr>
              <a:spcBef>
                <a:spcPts val="600"/>
              </a:spcBef>
              <a:defRPr/>
            </a:lvl4pPr>
            <a:lvl5pPr>
              <a:spcBef>
                <a:spcPts val="6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0"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21594145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7079" y="389211"/>
            <a:ext cx="6784599" cy="333425"/>
          </a:xfrm>
        </p:spPr>
        <p:txBody>
          <a:bodyPr/>
          <a:lstStyle/>
          <a:p>
            <a:r>
              <a:rPr lang="en-US" dirty="0"/>
              <a:t>Click to edit Master title style</a:t>
            </a:r>
          </a:p>
        </p:txBody>
      </p:sp>
      <p:sp>
        <p:nvSpPr>
          <p:cNvPr id="3"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4"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13143842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6145" y="382696"/>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81" y="945768"/>
            <a:ext cx="3924339" cy="35644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3"/>
          </p:nvPr>
        </p:nvSpPr>
        <p:spPr>
          <a:xfrm>
            <a:off x="4643593" y="945768"/>
            <a:ext cx="3924339" cy="35644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22383933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a:xfrm>
            <a:off x="552658" y="382696"/>
            <a:ext cx="6772155" cy="333425"/>
          </a:xfrm>
        </p:spPr>
        <p:txBody>
          <a:bodyPr/>
          <a:lstStyle/>
          <a:p>
            <a:r>
              <a:rPr lang="en-US" dirty="0"/>
              <a:t>Click to edit Master title style</a:t>
            </a:r>
          </a:p>
        </p:txBody>
      </p:sp>
      <p:sp>
        <p:nvSpPr>
          <p:cNvPr id="9" name="Content Placeholder 8"/>
          <p:cNvSpPr>
            <a:spLocks noGrp="1"/>
          </p:cNvSpPr>
          <p:nvPr>
            <p:ph sz="quarter" idx="12"/>
          </p:nvPr>
        </p:nvSpPr>
        <p:spPr>
          <a:xfrm>
            <a:off x="556054" y="939255"/>
            <a:ext cx="2543762" cy="3570961"/>
          </a:xfrm>
        </p:spPr>
        <p:txBody>
          <a:bodyPr/>
          <a:lstStyle>
            <a:lvl1pPr>
              <a:defRPr sz="2000"/>
            </a:lvl1pPr>
            <a:lvl2pPr>
              <a:defRPr sz="1600"/>
            </a:lvl2pPr>
            <a:lvl3pPr>
              <a:defRPr sz="1400"/>
            </a:lvl3pPr>
            <a:lvl4pPr>
              <a:defRPr sz="12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13"/>
          </p:nvPr>
        </p:nvSpPr>
        <p:spPr>
          <a:xfrm>
            <a:off x="3280712" y="939255"/>
            <a:ext cx="2543762" cy="3570961"/>
          </a:xfrm>
        </p:spPr>
        <p:txBody>
          <a:bodyPr/>
          <a:lstStyle>
            <a:lvl1pPr>
              <a:defRPr sz="20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4"/>
          </p:nvPr>
        </p:nvSpPr>
        <p:spPr>
          <a:xfrm>
            <a:off x="6024546" y="939255"/>
            <a:ext cx="2543762" cy="3570961"/>
          </a:xfrm>
        </p:spPr>
        <p:txBody>
          <a:bodyPr/>
          <a:lstStyle>
            <a:lvl1pPr>
              <a:defRPr sz="20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2"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21383957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Rows">
    <p:spTree>
      <p:nvGrpSpPr>
        <p:cNvPr id="1" name=""/>
        <p:cNvGrpSpPr/>
        <p:nvPr/>
      </p:nvGrpSpPr>
      <p:grpSpPr>
        <a:xfrm>
          <a:off x="0" y="0"/>
          <a:ext cx="0" cy="0"/>
          <a:chOff x="0" y="0"/>
          <a:chExt cx="0" cy="0"/>
        </a:xfrm>
      </p:grpSpPr>
      <p:sp>
        <p:nvSpPr>
          <p:cNvPr id="2" name="Title 1"/>
          <p:cNvSpPr>
            <a:spLocks noGrp="1"/>
          </p:cNvSpPr>
          <p:nvPr>
            <p:ph type="title"/>
          </p:nvPr>
        </p:nvSpPr>
        <p:spPr>
          <a:xfrm>
            <a:off x="552657" y="382696"/>
            <a:ext cx="6779020" cy="333425"/>
          </a:xfrm>
        </p:spPr>
        <p:txBody>
          <a:bodyPr/>
          <a:lstStyle/>
          <a:p>
            <a:r>
              <a:rPr lang="en-US" dirty="0"/>
              <a:t>Click to edit Master title style</a:t>
            </a:r>
          </a:p>
        </p:txBody>
      </p:sp>
      <p:sp>
        <p:nvSpPr>
          <p:cNvPr id="9" name="Content Placeholder 8"/>
          <p:cNvSpPr>
            <a:spLocks noGrp="1"/>
          </p:cNvSpPr>
          <p:nvPr>
            <p:ph sz="quarter" idx="12"/>
          </p:nvPr>
        </p:nvSpPr>
        <p:spPr>
          <a:xfrm>
            <a:off x="556054" y="939257"/>
            <a:ext cx="8031892" cy="1069403"/>
          </a:xfrm>
        </p:spPr>
        <p:txBody>
          <a:bodyPr/>
          <a:lstStyle>
            <a:lvl1pPr>
              <a:defRPr sz="1600"/>
            </a:lvl1pPr>
            <a:lvl2pPr>
              <a:defRPr sz="1200"/>
            </a:lvl2pPr>
            <a:lvl3pPr>
              <a:defRPr sz="1100"/>
            </a:lvl3pPr>
            <a:lvl4pPr>
              <a:defRPr sz="105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2"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
        <p:nvSpPr>
          <p:cNvPr id="8" name="Content Placeholder 8"/>
          <p:cNvSpPr>
            <a:spLocks noGrp="1"/>
          </p:cNvSpPr>
          <p:nvPr>
            <p:ph sz="quarter" idx="13"/>
          </p:nvPr>
        </p:nvSpPr>
        <p:spPr>
          <a:xfrm>
            <a:off x="557427" y="2169441"/>
            <a:ext cx="8031892" cy="1069403"/>
          </a:xfrm>
        </p:spPr>
        <p:txBody>
          <a:bodyPr/>
          <a:lstStyle>
            <a:lvl1pPr>
              <a:defRPr sz="1600"/>
            </a:lvl1pPr>
            <a:lvl2pPr>
              <a:defRPr sz="1200"/>
            </a:lvl2pPr>
            <a:lvl3pPr>
              <a:defRPr sz="1100"/>
            </a:lvl3pPr>
            <a:lvl4pPr>
              <a:defRPr sz="105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8"/>
          <p:cNvSpPr>
            <a:spLocks noGrp="1"/>
          </p:cNvSpPr>
          <p:nvPr>
            <p:ph sz="quarter" idx="14"/>
          </p:nvPr>
        </p:nvSpPr>
        <p:spPr>
          <a:xfrm>
            <a:off x="558800" y="3413355"/>
            <a:ext cx="8031892" cy="1069403"/>
          </a:xfrm>
        </p:spPr>
        <p:txBody>
          <a:bodyPr/>
          <a:lstStyle>
            <a:lvl1pPr>
              <a:defRPr sz="1600"/>
            </a:lvl1pPr>
            <a:lvl2pPr>
              <a:defRPr sz="1200"/>
            </a:lvl2pPr>
            <a:lvl3pPr>
              <a:defRPr sz="1100"/>
            </a:lvl3pPr>
            <a:lvl4pPr>
              <a:defRPr sz="105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97014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6145" y="382696"/>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81" y="1558325"/>
            <a:ext cx="3924339" cy="295189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3"/>
          </p:nvPr>
        </p:nvSpPr>
        <p:spPr>
          <a:xfrm>
            <a:off x="4643593" y="1558325"/>
            <a:ext cx="3924339" cy="29518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
        <p:nvSpPr>
          <p:cNvPr id="6" name="Text Placeholder 5"/>
          <p:cNvSpPr>
            <a:spLocks noGrp="1"/>
          </p:cNvSpPr>
          <p:nvPr>
            <p:ph type="body" sz="quarter" idx="14"/>
          </p:nvPr>
        </p:nvSpPr>
        <p:spPr>
          <a:xfrm>
            <a:off x="4640650" y="947867"/>
            <a:ext cx="3919839" cy="603592"/>
          </a:xfrm>
        </p:spPr>
        <p:txBody>
          <a:bodyPr/>
          <a:lstStyle>
            <a:lvl1pPr>
              <a:defRPr sz="2000" b="1"/>
            </a:lvl1pPr>
          </a:lstStyle>
          <a:p>
            <a:pPr lvl="0"/>
            <a:r>
              <a:rPr lang="en-US" dirty="0"/>
              <a:t>Click to edit Master text styles</a:t>
            </a:r>
          </a:p>
        </p:txBody>
      </p:sp>
      <p:sp>
        <p:nvSpPr>
          <p:cNvPr id="12" name="Text Placeholder 5"/>
          <p:cNvSpPr>
            <a:spLocks noGrp="1"/>
          </p:cNvSpPr>
          <p:nvPr>
            <p:ph type="body" sz="quarter" idx="15"/>
          </p:nvPr>
        </p:nvSpPr>
        <p:spPr>
          <a:xfrm>
            <a:off x="550563" y="949239"/>
            <a:ext cx="3919839" cy="603592"/>
          </a:xfrm>
        </p:spPr>
        <p:txBody>
          <a:bodyPr/>
          <a:lstStyle>
            <a:lvl1pPr>
              <a:defRPr sz="2000" b="1"/>
            </a:lvl1pPr>
          </a:lstStyle>
          <a:p>
            <a:pPr lvl="0"/>
            <a:r>
              <a:rPr lang="en-US" dirty="0"/>
              <a:t>Click to edit Master text styles</a:t>
            </a:r>
          </a:p>
        </p:txBody>
      </p:sp>
    </p:spTree>
    <p:extLst>
      <p:ext uri="{BB962C8B-B14F-4D97-AF65-F5344CB8AC3E}">
        <p14:creationId xmlns:p14="http://schemas.microsoft.com/office/powerpoint/2010/main" val="8871933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6145" y="382696"/>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80" y="1853515"/>
            <a:ext cx="2905798" cy="2656701"/>
          </a:xfrm>
        </p:spPr>
        <p:txBody>
          <a:bodyPr/>
          <a:lstStyle>
            <a:lvl1pPr>
              <a:defRPr sz="1600"/>
            </a:lvl1pPr>
            <a:lvl2pPr>
              <a:defRPr sz="1200"/>
            </a:lvl2pPr>
            <a:lvl3pPr>
              <a:defRPr sz="1100"/>
            </a:lvl3pPr>
            <a:lvl4pPr>
              <a:defRPr sz="105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
        <p:nvSpPr>
          <p:cNvPr id="12" name="Text Placeholder 5"/>
          <p:cNvSpPr>
            <a:spLocks noGrp="1"/>
          </p:cNvSpPr>
          <p:nvPr>
            <p:ph type="body" sz="quarter" idx="15"/>
          </p:nvPr>
        </p:nvSpPr>
        <p:spPr>
          <a:xfrm>
            <a:off x="550562" y="949238"/>
            <a:ext cx="2902466" cy="904275"/>
          </a:xfrm>
        </p:spPr>
        <p:txBody>
          <a:bodyPr/>
          <a:lstStyle>
            <a:lvl1pPr>
              <a:defRPr sz="1800" b="1"/>
            </a:lvl1pPr>
          </a:lstStyle>
          <a:p>
            <a:pPr lvl="0"/>
            <a:r>
              <a:rPr lang="en-US" dirty="0"/>
              <a:t>Click to edit Master text styles</a:t>
            </a:r>
          </a:p>
        </p:txBody>
      </p:sp>
      <p:sp>
        <p:nvSpPr>
          <p:cNvPr id="4" name="Content Placeholder 3"/>
          <p:cNvSpPr>
            <a:spLocks noGrp="1"/>
          </p:cNvSpPr>
          <p:nvPr>
            <p:ph sz="quarter" idx="16"/>
          </p:nvPr>
        </p:nvSpPr>
        <p:spPr>
          <a:xfrm>
            <a:off x="3624651" y="947351"/>
            <a:ext cx="4963297" cy="35628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1489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1">
            <a:lumMod val="85000"/>
          </a:schemeClr>
        </a:solidFill>
        <a:effectLst/>
      </p:bgPr>
    </p:bg>
    <p:spTree>
      <p:nvGrpSpPr>
        <p:cNvPr id="1" name=""/>
        <p:cNvGrpSpPr/>
        <p:nvPr/>
      </p:nvGrpSpPr>
      <p:grpSpPr>
        <a:xfrm>
          <a:off x="0" y="0"/>
          <a:ext cx="0" cy="0"/>
          <a:chOff x="0" y="0"/>
          <a:chExt cx="0" cy="0"/>
        </a:xfrm>
      </p:grpSpPr>
      <p:pic>
        <p:nvPicPr>
          <p:cNvPr id="6" name="Picture 5" descr="presenter version2.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ext Placeholder 2"/>
          <p:cNvSpPr>
            <a:spLocks noGrp="1"/>
          </p:cNvSpPr>
          <p:nvPr>
            <p:ph type="body" sz="quarter" idx="10" hasCustomPrompt="1"/>
          </p:nvPr>
        </p:nvSpPr>
        <p:spPr>
          <a:xfrm>
            <a:off x="2787650" y="1259360"/>
            <a:ext cx="3566642" cy="1112108"/>
          </a:xfrm>
        </p:spPr>
        <p:txBody>
          <a:bodyPr anchor="t"/>
          <a:lstStyle>
            <a:lvl1pPr algn="ctr">
              <a:lnSpc>
                <a:spcPct val="90000"/>
              </a:lnSpc>
              <a:spcBef>
                <a:spcPts val="1000"/>
              </a:spcBef>
              <a:defRPr sz="4000" b="1">
                <a:solidFill>
                  <a:schemeClr val="accent1"/>
                </a:solidFill>
                <a:latin typeface="+mj-lt"/>
                <a:cs typeface="Roboto Regular"/>
              </a:defRPr>
            </a:lvl1pPr>
            <a:lvl2pPr marL="0" indent="0" algn="ctr">
              <a:spcBef>
                <a:spcPts val="1000"/>
              </a:spcBef>
              <a:buNone/>
              <a:defRPr sz="2400" b="0">
                <a:solidFill>
                  <a:schemeClr val="accent2">
                    <a:lumMod val="75000"/>
                  </a:schemeClr>
                </a:solidFill>
                <a:latin typeface="+mj-lt"/>
                <a:cs typeface="Roboto Light"/>
              </a:defRPr>
            </a:lvl2pPr>
          </a:lstStyle>
          <a:p>
            <a:pPr lvl="0"/>
            <a:r>
              <a:rPr lang="en-US" dirty="0"/>
              <a:t>Title</a:t>
            </a:r>
          </a:p>
          <a:p>
            <a:pPr lvl="1"/>
            <a:r>
              <a:rPr lang="en-US" dirty="0"/>
              <a:t>Subtitle</a:t>
            </a:r>
          </a:p>
        </p:txBody>
      </p:sp>
      <p:pic>
        <p:nvPicPr>
          <p:cNvPr id="7" name="Picture 6"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75838" y="384420"/>
            <a:ext cx="1132702" cy="287299"/>
          </a:xfrm>
          <a:prstGeom prst="rect">
            <a:avLst/>
          </a:prstGeom>
        </p:spPr>
      </p:pic>
    </p:spTree>
    <p:extLst>
      <p:ext uri="{BB962C8B-B14F-4D97-AF65-F5344CB8AC3E}">
        <p14:creationId xmlns:p14="http://schemas.microsoft.com/office/powerpoint/2010/main" val="8173106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6144" y="382696"/>
            <a:ext cx="6778668" cy="333425"/>
          </a:xfrm>
        </p:spPr>
        <p:txBody>
          <a:bodyPr/>
          <a:lstStyle/>
          <a:p>
            <a:r>
              <a:rPr lang="en-US" dirty="0"/>
              <a:t>Click to edit Master title style</a:t>
            </a:r>
          </a:p>
        </p:txBody>
      </p:sp>
      <p:sp>
        <p:nvSpPr>
          <p:cNvPr id="8" name="Content Placeholder 7"/>
          <p:cNvSpPr>
            <a:spLocks noGrp="1"/>
          </p:cNvSpPr>
          <p:nvPr>
            <p:ph sz="quarter" idx="12"/>
          </p:nvPr>
        </p:nvSpPr>
        <p:spPr>
          <a:xfrm>
            <a:off x="547080" y="1853515"/>
            <a:ext cx="2905798" cy="2656701"/>
          </a:xfrm>
        </p:spPr>
        <p:txBody>
          <a:bodyPr/>
          <a:lstStyle>
            <a:lvl1pPr>
              <a:defRPr sz="1600"/>
            </a:lvl1pPr>
            <a:lvl2pPr>
              <a:defRPr sz="1200"/>
            </a:lvl2pPr>
            <a:lvl3pPr>
              <a:defRPr sz="1100"/>
            </a:lvl3pPr>
            <a:lvl4pPr>
              <a:defRPr sz="105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
        <p:nvSpPr>
          <p:cNvPr id="12" name="Text Placeholder 5"/>
          <p:cNvSpPr>
            <a:spLocks noGrp="1"/>
          </p:cNvSpPr>
          <p:nvPr>
            <p:ph type="body" sz="quarter" idx="15"/>
          </p:nvPr>
        </p:nvSpPr>
        <p:spPr>
          <a:xfrm>
            <a:off x="550562" y="949238"/>
            <a:ext cx="2902466" cy="904275"/>
          </a:xfrm>
        </p:spPr>
        <p:txBody>
          <a:bodyPr/>
          <a:lstStyle>
            <a:lvl1pPr>
              <a:defRPr sz="1800" b="1"/>
            </a:lvl1pPr>
          </a:lstStyle>
          <a:p>
            <a:pPr lvl="0"/>
            <a:r>
              <a:rPr lang="en-US" dirty="0"/>
              <a:t>Click to edit Master text styles</a:t>
            </a:r>
          </a:p>
        </p:txBody>
      </p:sp>
      <p:sp>
        <p:nvSpPr>
          <p:cNvPr id="5" name="Picture Placeholder 4"/>
          <p:cNvSpPr>
            <a:spLocks noGrp="1"/>
          </p:cNvSpPr>
          <p:nvPr>
            <p:ph type="pic" sz="quarter" idx="17"/>
          </p:nvPr>
        </p:nvSpPr>
        <p:spPr>
          <a:xfrm>
            <a:off x="3625250" y="947351"/>
            <a:ext cx="4962697" cy="3562865"/>
          </a:xfrm>
        </p:spPr>
        <p:txBody>
          <a:bodyPr/>
          <a:lstStyle/>
          <a:p>
            <a:endParaRPr lang="en-US"/>
          </a:p>
        </p:txBody>
      </p:sp>
    </p:spTree>
    <p:extLst>
      <p:ext uri="{BB962C8B-B14F-4D97-AF65-F5344CB8AC3E}">
        <p14:creationId xmlns:p14="http://schemas.microsoft.com/office/powerpoint/2010/main" val="11797462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Rectangle 11"/>
          <p:cNvSpPr>
            <a:spLocks noChangeArrowheads="1"/>
          </p:cNvSpPr>
          <p:nvPr userDrawn="1"/>
        </p:nvSpPr>
        <p:spPr bwMode="auto">
          <a:xfrm>
            <a:off x="0" y="0"/>
            <a:ext cx="9144000" cy="5143500"/>
          </a:xfrm>
          <a:prstGeom prst="rect">
            <a:avLst/>
          </a:prstGeom>
          <a:solidFill>
            <a:schemeClr val="bg1"/>
          </a:solidFill>
          <a:ln>
            <a:noFill/>
          </a:ln>
          <a:extLst/>
        </p:spPr>
        <p:txBody>
          <a:bodyPr wrap="none" anchor="ctr"/>
          <a:lstStyle/>
          <a:p>
            <a:endParaRPr lang="en-US">
              <a:solidFill>
                <a:srgbClr val="000000"/>
              </a:solidFill>
              <a:latin typeface="Calibri" pitchFamily="34" charset="0"/>
              <a:ea typeface="MS PGothic" pitchFamily="34" charset="-128"/>
            </a:endParaRPr>
          </a:p>
        </p:txBody>
      </p:sp>
    </p:spTree>
    <p:extLst>
      <p:ext uri="{BB962C8B-B14F-4D97-AF65-F5344CB8AC3E}">
        <p14:creationId xmlns:p14="http://schemas.microsoft.com/office/powerpoint/2010/main" val="25701482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bout AMIA">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41" y="4870451"/>
            <a:ext cx="4235411" cy="103201"/>
          </a:xfrm>
        </p:spPr>
        <p:txBody>
          <a:bodyPr/>
          <a:lstStyle>
            <a:lvl1pPr>
              <a:defRPr>
                <a:solidFill>
                  <a:schemeClr val="accent2"/>
                </a:solidFill>
              </a:defRPr>
            </a:lvl1pPr>
          </a:lstStyle>
          <a:p>
            <a:r>
              <a:rPr lang="en-US"/>
              <a:t>2019 Informatics Summit  |   amia.org</a:t>
            </a:r>
            <a:endParaRPr lang="en-US" dirty="0"/>
          </a:p>
        </p:txBody>
      </p:sp>
      <p:pic>
        <p:nvPicPr>
          <p:cNvPr id="15" name="Picture 14"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16" name="Picture 15" descr="f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54880" y="2744718"/>
            <a:ext cx="90084" cy="173533"/>
          </a:xfrm>
          <a:prstGeom prst="rect">
            <a:avLst/>
          </a:prstGeom>
        </p:spPr>
      </p:pic>
      <p:sp>
        <p:nvSpPr>
          <p:cNvPr id="17" name="Rectangle 16"/>
          <p:cNvSpPr/>
          <p:nvPr userDrawn="1"/>
        </p:nvSpPr>
        <p:spPr>
          <a:xfrm>
            <a:off x="5888741" y="2688535"/>
            <a:ext cx="2014774" cy="2118529"/>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r>
              <a:rPr lang="en-US" sz="1600" b="0" baseline="0" dirty="0">
                <a:solidFill>
                  <a:schemeClr val="tx1"/>
                </a:solidFill>
                <a:latin typeface="+mn-lt"/>
              </a:rPr>
              <a:t> i</a:t>
            </a:r>
            <a:r>
              <a:rPr lang="en-US" sz="1600" b="0" dirty="0">
                <a:solidFill>
                  <a:schemeClr val="tx1"/>
                </a:solidFill>
                <a:latin typeface="+mn-lt"/>
              </a:rPr>
              <a:t>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1" kern="1200" dirty="0">
                <a:solidFill>
                  <a:schemeClr val="tx1"/>
                </a:solidFill>
                <a:latin typeface="Arial" pitchFamily="34" charset="0"/>
                <a:ea typeface="MS PGothic" pitchFamily="34" charset="-128"/>
                <a:cs typeface="Roboto Regular"/>
              </a:rPr>
              <a:t>www.amia.org</a:t>
            </a:r>
            <a:endParaRPr lang="en-US" sz="1600" b="1" kern="1200" dirty="0">
              <a:solidFill>
                <a:schemeClr val="accent1"/>
              </a:solidFill>
              <a:latin typeface="Arial" pitchFamily="34" charset="0"/>
              <a:ea typeface="MS PGothic" pitchFamily="34" charset="-128"/>
              <a:cs typeface="Roboto Regular"/>
            </a:endParaRPr>
          </a:p>
          <a:p>
            <a:pPr>
              <a:spcBef>
                <a:spcPts val="1000"/>
              </a:spcBef>
            </a:pPr>
            <a:r>
              <a:rPr lang="en-US" sz="1600" b="1" kern="1200" dirty="0">
                <a:solidFill>
                  <a:schemeClr val="accent1"/>
                </a:solidFill>
                <a:latin typeface="Arial" pitchFamily="34" charset="0"/>
                <a:ea typeface="MS PGothic" pitchFamily="34" charset="-128"/>
                <a:cs typeface="Roboto Regular"/>
              </a:rPr>
              <a:t>#</a:t>
            </a:r>
            <a:r>
              <a:rPr lang="en-US" sz="1600" b="1" kern="1200" dirty="0" err="1">
                <a:solidFill>
                  <a:schemeClr val="accent1"/>
                </a:solidFill>
                <a:latin typeface="Arial" pitchFamily="34" charset="0"/>
                <a:ea typeface="MS PGothic" pitchFamily="34" charset="-128"/>
                <a:cs typeface="Roboto Regular"/>
              </a:rPr>
              <a:t>WhyInformatics</a:t>
            </a:r>
            <a:endParaRPr lang="en-US" sz="1600" b="1" kern="1200" dirty="0">
              <a:solidFill>
                <a:schemeClr val="accent1"/>
              </a:solidFill>
              <a:latin typeface="Arial" pitchFamily="34" charset="0"/>
              <a:ea typeface="MS PGothic" pitchFamily="34" charset="-128"/>
              <a:cs typeface="Roboto Regular"/>
            </a:endParaRPr>
          </a:p>
        </p:txBody>
      </p:sp>
      <p:pic>
        <p:nvPicPr>
          <p:cNvPr id="20" name="Picture 19" descr="twitter-xxl.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610018" y="3103171"/>
            <a:ext cx="185955" cy="185955"/>
          </a:xfrm>
          <a:prstGeom prst="rect">
            <a:avLst/>
          </a:prstGeom>
        </p:spPr>
      </p:pic>
      <p:pic>
        <p:nvPicPr>
          <p:cNvPr id="21" name="Picture 20" descr="linkedin-512.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5624656" y="3464687"/>
            <a:ext cx="150537" cy="150537"/>
          </a:xfrm>
          <a:prstGeom prst="rect">
            <a:avLst/>
          </a:prstGeom>
        </p:spPr>
      </p:pic>
      <p:sp>
        <p:nvSpPr>
          <p:cNvPr id="2" name="TextBox 1"/>
          <p:cNvSpPr txBox="1"/>
          <p:nvPr userDrawn="1"/>
        </p:nvSpPr>
        <p:spPr>
          <a:xfrm>
            <a:off x="545353" y="2689413"/>
            <a:ext cx="4235823" cy="172354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ts val="120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Roboto Regular"/>
                <a:ea typeface="MS PGothic" pitchFamily="34" charset="-128"/>
                <a:cs typeface="Roboto Regular"/>
              </a:rPr>
              <a:t>AMIA is the professional home for more than 5,400 informatics professionals, representing frontline clinicians, researchers, public health experts and educators who bring meaning to data, manage information and generate new knowledge across the research and healthcare enterprise.</a:t>
            </a:r>
          </a:p>
        </p:txBody>
      </p:sp>
      <p:pic>
        <p:nvPicPr>
          <p:cNvPr id="6" name="Picture 5"/>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5614474" y="3861079"/>
            <a:ext cx="179290" cy="126131"/>
          </a:xfrm>
          <a:prstGeom prst="rect">
            <a:avLst/>
          </a:prstGeom>
        </p:spPr>
      </p:pic>
    </p:spTree>
    <p:extLst>
      <p:ext uri="{BB962C8B-B14F-4D97-AF65-F5344CB8AC3E}">
        <p14:creationId xmlns:p14="http://schemas.microsoft.com/office/powerpoint/2010/main" val="29192999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bout AMIA_Presenter">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2" name="Title 1"/>
          <p:cNvSpPr>
            <a:spLocks noGrp="1"/>
          </p:cNvSpPr>
          <p:nvPr>
            <p:ph type="title"/>
          </p:nvPr>
        </p:nvSpPr>
        <p:spPr>
          <a:xfrm>
            <a:off x="547081" y="2687934"/>
            <a:ext cx="4234470" cy="307777"/>
          </a:xfrm>
        </p:spPr>
        <p:txBody>
          <a:bodyPr anchor="ctr"/>
          <a:lstStyle>
            <a:lvl1pPr>
              <a:defRPr sz="240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41" y="4870451"/>
            <a:ext cx="4235411" cy="103201"/>
          </a:xfrm>
        </p:spPr>
        <p:txBody>
          <a:bodyPr/>
          <a:lstStyle>
            <a:lvl1pPr>
              <a:defRPr>
                <a:solidFill>
                  <a:schemeClr val="accent2"/>
                </a:solidFill>
              </a:defRPr>
            </a:lvl1pPr>
          </a:lstStyle>
          <a:p>
            <a:r>
              <a:rPr lang="en-US"/>
              <a:t>2019 Informatics Summit  |   amia.org</a:t>
            </a:r>
            <a:endParaRPr lang="en-US" dirty="0"/>
          </a:p>
        </p:txBody>
      </p:sp>
      <p:sp>
        <p:nvSpPr>
          <p:cNvPr id="7" name="Text Placeholder 6"/>
          <p:cNvSpPr>
            <a:spLocks noGrp="1"/>
          </p:cNvSpPr>
          <p:nvPr>
            <p:ph type="body" sz="quarter" idx="12"/>
          </p:nvPr>
        </p:nvSpPr>
        <p:spPr>
          <a:xfrm>
            <a:off x="546102" y="3000379"/>
            <a:ext cx="4237011" cy="370418"/>
          </a:xfrm>
        </p:spPr>
        <p:txBody>
          <a:bodyPr anchor="ctr"/>
          <a:lstStyle>
            <a:lvl1pPr>
              <a:defRPr sz="1800"/>
            </a:lvl1pPr>
          </a:lstStyle>
          <a:p>
            <a:pPr lvl="0"/>
            <a:r>
              <a:rPr lang="en-US" dirty="0"/>
              <a:t>Click to edit Master text styles</a:t>
            </a:r>
          </a:p>
        </p:txBody>
      </p:sp>
      <p:sp>
        <p:nvSpPr>
          <p:cNvPr id="9" name="Text Placeholder 8"/>
          <p:cNvSpPr>
            <a:spLocks noGrp="1"/>
          </p:cNvSpPr>
          <p:nvPr>
            <p:ph type="body" sz="quarter" idx="13" hasCustomPrompt="1"/>
          </p:nvPr>
        </p:nvSpPr>
        <p:spPr>
          <a:xfrm>
            <a:off x="546102" y="3373686"/>
            <a:ext cx="4237011" cy="304028"/>
          </a:xfrm>
        </p:spPr>
        <p:txBody>
          <a:bodyPr anchor="ctr"/>
          <a:lstStyle>
            <a:lvl1pPr algn="l">
              <a:defRPr sz="1200">
                <a:solidFill>
                  <a:schemeClr val="accent2"/>
                </a:solidFill>
              </a:defRPr>
            </a:lvl1pPr>
          </a:lstStyle>
          <a:p>
            <a:pPr lvl="0"/>
            <a:r>
              <a:rPr lang="en-US" dirty="0"/>
              <a:t>CLICK TO EDIT MASTER TEXT STYLES</a:t>
            </a:r>
          </a:p>
        </p:txBody>
      </p:sp>
      <p:sp>
        <p:nvSpPr>
          <p:cNvPr id="11" name="Text Placeholder 10"/>
          <p:cNvSpPr>
            <a:spLocks noGrp="1"/>
          </p:cNvSpPr>
          <p:nvPr>
            <p:ph type="body" sz="quarter" idx="14"/>
          </p:nvPr>
        </p:nvSpPr>
        <p:spPr>
          <a:xfrm>
            <a:off x="546102" y="3963175"/>
            <a:ext cx="4237011" cy="311150"/>
          </a:xfrm>
        </p:spPr>
        <p:txBody>
          <a:bodyPr anchor="ctr"/>
          <a:lstStyle>
            <a:lvl1pPr>
              <a:defRPr sz="1200" b="1">
                <a:solidFill>
                  <a:schemeClr val="accent1"/>
                </a:solidFill>
              </a:defRPr>
            </a:lvl1pPr>
          </a:lstStyle>
          <a:p>
            <a:pPr lvl="0"/>
            <a:r>
              <a:rPr lang="en-US" dirty="0"/>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54880" y="2744718"/>
            <a:ext cx="90084" cy="173533"/>
          </a:xfrm>
          <a:prstGeom prst="rect">
            <a:avLst/>
          </a:prstGeom>
        </p:spPr>
      </p:pic>
      <p:sp>
        <p:nvSpPr>
          <p:cNvPr id="8" name="Rectangle 7"/>
          <p:cNvSpPr/>
          <p:nvPr userDrawn="1"/>
        </p:nvSpPr>
        <p:spPr>
          <a:xfrm>
            <a:off x="5888741" y="2688535"/>
            <a:ext cx="2014774" cy="2118529"/>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r>
              <a:rPr lang="en-US" sz="1600" b="0" baseline="0" dirty="0">
                <a:solidFill>
                  <a:schemeClr val="tx1"/>
                </a:solidFill>
                <a:latin typeface="+mn-lt"/>
              </a:rPr>
              <a:t> i</a:t>
            </a:r>
            <a:r>
              <a:rPr lang="en-US" sz="1600" b="0" dirty="0">
                <a:solidFill>
                  <a:schemeClr val="tx1"/>
                </a:solidFill>
                <a:latin typeface="+mn-lt"/>
              </a:rPr>
              <a:t>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1" kern="1200" dirty="0">
                <a:solidFill>
                  <a:schemeClr val="tx1"/>
                </a:solidFill>
                <a:latin typeface="Arial" pitchFamily="34" charset="0"/>
                <a:ea typeface="MS PGothic" pitchFamily="34" charset="-128"/>
                <a:cs typeface="Roboto Regular"/>
              </a:rPr>
              <a:t>www.amia.org</a:t>
            </a:r>
            <a:endParaRPr lang="en-US" sz="1600" b="1" kern="1200" dirty="0">
              <a:solidFill>
                <a:schemeClr val="accent1"/>
              </a:solidFill>
              <a:latin typeface="Arial" pitchFamily="34" charset="0"/>
              <a:ea typeface="MS PGothic" pitchFamily="34" charset="-128"/>
              <a:cs typeface="Roboto Regular"/>
            </a:endParaRPr>
          </a:p>
          <a:p>
            <a:pPr>
              <a:spcBef>
                <a:spcPts val="1000"/>
              </a:spcBef>
            </a:pPr>
            <a:r>
              <a:rPr lang="en-US" sz="1600" b="1" kern="1200" dirty="0">
                <a:solidFill>
                  <a:schemeClr val="accent1"/>
                </a:solidFill>
                <a:latin typeface="Arial" pitchFamily="34" charset="0"/>
                <a:ea typeface="MS PGothic" pitchFamily="34" charset="-128"/>
                <a:cs typeface="Roboto Regular"/>
              </a:rPr>
              <a:t>#</a:t>
            </a:r>
            <a:r>
              <a:rPr lang="en-US" sz="1600" b="1" kern="1200" dirty="0" err="1">
                <a:solidFill>
                  <a:schemeClr val="accent1"/>
                </a:solidFill>
                <a:latin typeface="Arial" pitchFamily="34" charset="0"/>
                <a:ea typeface="MS PGothic" pitchFamily="34" charset="-128"/>
                <a:cs typeface="Roboto Regular"/>
              </a:rPr>
              <a:t>WhyInformatics</a:t>
            </a:r>
            <a:endParaRPr lang="en-US" sz="1600" b="1" kern="1200" dirty="0">
              <a:solidFill>
                <a:schemeClr val="accent1"/>
              </a:solidFill>
              <a:latin typeface="Arial" pitchFamily="34" charset="0"/>
              <a:ea typeface="MS PGothic" pitchFamily="34" charset="-128"/>
              <a:cs typeface="Roboto Regular"/>
            </a:endParaRPr>
          </a:p>
        </p:txBody>
      </p:sp>
      <p:pic>
        <p:nvPicPr>
          <p:cNvPr id="10" name="Picture 9" descr="twitter-xxl.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610018" y="3103171"/>
            <a:ext cx="185955" cy="185955"/>
          </a:xfrm>
          <a:prstGeom prst="rect">
            <a:avLst/>
          </a:prstGeom>
        </p:spPr>
      </p:pic>
      <p:pic>
        <p:nvPicPr>
          <p:cNvPr id="18" name="Picture 17" descr="linkedin-512.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5624656" y="3464687"/>
            <a:ext cx="150537" cy="150537"/>
          </a:xfrm>
          <a:prstGeom prst="rect">
            <a:avLst/>
          </a:prstGeom>
        </p:spPr>
      </p:pic>
      <p:pic>
        <p:nvPicPr>
          <p:cNvPr id="17" name="Picture 16"/>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5614474" y="3861079"/>
            <a:ext cx="179290" cy="126131"/>
          </a:xfrm>
          <a:prstGeom prst="rect">
            <a:avLst/>
          </a:prstGeom>
        </p:spPr>
      </p:pic>
    </p:spTree>
    <p:extLst>
      <p:ext uri="{BB962C8B-B14F-4D97-AF65-F5344CB8AC3E}">
        <p14:creationId xmlns:p14="http://schemas.microsoft.com/office/powerpoint/2010/main" val="21913575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xfrm>
            <a:off x="547080" y="399557"/>
            <a:ext cx="6777732" cy="320088"/>
          </a:xfrm>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5507692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7" name="Title 26"/>
          <p:cNvSpPr>
            <a:spLocks noGrp="1"/>
          </p:cNvSpPr>
          <p:nvPr>
            <p:ph type="title"/>
          </p:nvPr>
        </p:nvSpPr>
        <p:spPr>
          <a:xfrm>
            <a:off x="547730" y="389211"/>
            <a:ext cx="6783946" cy="333425"/>
          </a:xfrm>
        </p:spPr>
        <p:txBody>
          <a:bodyPr/>
          <a:lstStyle/>
          <a:p>
            <a:r>
              <a:rPr lang="en-US" dirty="0"/>
              <a:t>Click to edit Master title style</a:t>
            </a:r>
          </a:p>
        </p:txBody>
      </p:sp>
      <p:sp>
        <p:nvSpPr>
          <p:cNvPr id="3" name="Content Placeholder 2"/>
          <p:cNvSpPr>
            <a:spLocks noGrp="1"/>
          </p:cNvSpPr>
          <p:nvPr>
            <p:ph sz="quarter" idx="12"/>
          </p:nvPr>
        </p:nvSpPr>
        <p:spPr>
          <a:xfrm>
            <a:off x="547077" y="939255"/>
            <a:ext cx="8056358" cy="3570961"/>
          </a:xfrm>
        </p:spPr>
        <p:txBody>
          <a:bodyPr/>
          <a:lstStyle>
            <a:lvl1pPr>
              <a:spcBef>
                <a:spcPts val="1200"/>
              </a:spcBef>
              <a:defRPr/>
            </a:lvl1pPr>
            <a:lvl2pPr>
              <a:spcBef>
                <a:spcPts val="600"/>
              </a:spcBef>
              <a:defRPr>
                <a:latin typeface="+mn-lt"/>
              </a:defRPr>
            </a:lvl2pPr>
            <a:lvl3pPr>
              <a:spcBef>
                <a:spcPts val="600"/>
              </a:spcBef>
              <a:defRPr>
                <a:latin typeface="+mn-lt"/>
              </a:defRPr>
            </a:lvl3pPr>
            <a:lvl4pPr>
              <a:spcBef>
                <a:spcPts val="600"/>
              </a:spcBef>
              <a:defRPr>
                <a:latin typeface="+mn-lt"/>
              </a:defRPr>
            </a:lvl4pPr>
            <a:lvl5pPr>
              <a:spcBef>
                <a:spcPts val="600"/>
              </a:spcBef>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0"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1978004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7077" y="389210"/>
            <a:ext cx="6784599" cy="333425"/>
          </a:xfrm>
        </p:spPr>
        <p:txBody>
          <a:bodyPr/>
          <a:lstStyle/>
          <a:p>
            <a:r>
              <a:rPr lang="en-US" dirty="0"/>
              <a:t>Click to edit Master title style</a:t>
            </a:r>
          </a:p>
        </p:txBody>
      </p:sp>
      <p:sp>
        <p:nvSpPr>
          <p:cNvPr id="3"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4"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148528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6143" y="382695"/>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79" y="945768"/>
            <a:ext cx="3924339" cy="3564448"/>
          </a:xfrm>
        </p:spPr>
        <p:txBody>
          <a:bodyPr/>
          <a:lstStyle>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3"/>
          </p:nvPr>
        </p:nvSpPr>
        <p:spPr>
          <a:xfrm>
            <a:off x="4643591" y="945768"/>
            <a:ext cx="3924339" cy="3564448"/>
          </a:xfrm>
        </p:spPr>
        <p:txBody>
          <a:bodyPr/>
          <a:lstStyle>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182474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2" name="Title 1"/>
          <p:cNvSpPr>
            <a:spLocks noGrp="1"/>
          </p:cNvSpPr>
          <p:nvPr>
            <p:ph type="title"/>
          </p:nvPr>
        </p:nvSpPr>
        <p:spPr>
          <a:xfrm>
            <a:off x="547081" y="2751431"/>
            <a:ext cx="4234470" cy="307777"/>
          </a:xfrm>
        </p:spPr>
        <p:txBody>
          <a:bodyPr anchor="ctr"/>
          <a:lstStyle>
            <a:lvl1pPr>
              <a:defRPr sz="240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39" y="4870450"/>
            <a:ext cx="4235411" cy="103201"/>
          </a:xfrm>
        </p:spPr>
        <p:txBody>
          <a:bodyPr/>
          <a:lstStyle>
            <a:lvl1pPr>
              <a:defRPr>
                <a:solidFill>
                  <a:schemeClr val="accent2"/>
                </a:solidFill>
              </a:defRPr>
            </a:lvl1pPr>
          </a:lstStyle>
          <a:p>
            <a:r>
              <a:rPr lang="en-US"/>
              <a:t>2019 Informatics Summit  |   amia.org</a:t>
            </a:r>
            <a:endParaRPr lang="en-US" dirty="0"/>
          </a:p>
        </p:txBody>
      </p:sp>
      <p:sp>
        <p:nvSpPr>
          <p:cNvPr id="7" name="Text Placeholder 6"/>
          <p:cNvSpPr>
            <a:spLocks noGrp="1"/>
          </p:cNvSpPr>
          <p:nvPr>
            <p:ph type="body" sz="quarter" idx="12"/>
          </p:nvPr>
        </p:nvSpPr>
        <p:spPr>
          <a:xfrm>
            <a:off x="546100" y="3063876"/>
            <a:ext cx="4237011" cy="370418"/>
          </a:xfrm>
        </p:spPr>
        <p:txBody>
          <a:bodyPr anchor="ctr"/>
          <a:lstStyle>
            <a:lvl1pPr>
              <a:defRPr sz="1800"/>
            </a:lvl1pPr>
          </a:lstStyle>
          <a:p>
            <a:pPr lvl="0"/>
            <a:r>
              <a:rPr lang="en-US" dirty="0"/>
              <a:t>Click to edit Master text styles</a:t>
            </a:r>
          </a:p>
        </p:txBody>
      </p:sp>
      <p:sp>
        <p:nvSpPr>
          <p:cNvPr id="9" name="Text Placeholder 8"/>
          <p:cNvSpPr>
            <a:spLocks noGrp="1"/>
          </p:cNvSpPr>
          <p:nvPr>
            <p:ph type="body" sz="quarter" idx="13" hasCustomPrompt="1"/>
          </p:nvPr>
        </p:nvSpPr>
        <p:spPr>
          <a:xfrm>
            <a:off x="546100" y="3437182"/>
            <a:ext cx="4237011" cy="304028"/>
          </a:xfrm>
        </p:spPr>
        <p:txBody>
          <a:bodyPr anchor="ctr"/>
          <a:lstStyle>
            <a:lvl1pPr algn="l">
              <a:defRPr sz="1200">
                <a:solidFill>
                  <a:schemeClr val="accent2"/>
                </a:solidFill>
              </a:defRPr>
            </a:lvl1pPr>
          </a:lstStyle>
          <a:p>
            <a:pPr lvl="0"/>
            <a:r>
              <a:rPr lang="en-US" dirty="0"/>
              <a:t>CLICK TO EDIT MASTER TEXT STYLES</a:t>
            </a:r>
          </a:p>
        </p:txBody>
      </p:sp>
      <p:sp>
        <p:nvSpPr>
          <p:cNvPr id="11" name="Text Placeholder 10"/>
          <p:cNvSpPr>
            <a:spLocks noGrp="1"/>
          </p:cNvSpPr>
          <p:nvPr>
            <p:ph type="body" sz="quarter" idx="14"/>
          </p:nvPr>
        </p:nvSpPr>
        <p:spPr>
          <a:xfrm>
            <a:off x="546100" y="4026672"/>
            <a:ext cx="4237011" cy="311150"/>
          </a:xfrm>
        </p:spPr>
        <p:txBody>
          <a:bodyPr anchor="ctr"/>
          <a:lstStyle>
            <a:lvl1pPr>
              <a:defRPr sz="1200" b="1">
                <a:solidFill>
                  <a:schemeClr val="accent1"/>
                </a:solidFill>
              </a:defRPr>
            </a:lvl1pPr>
          </a:lstStyle>
          <a:p>
            <a:pPr lvl="0"/>
            <a:r>
              <a:rPr lang="en-US" dirty="0"/>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654880" y="2572358"/>
            <a:ext cx="90084" cy="173533"/>
          </a:xfrm>
          <a:prstGeom prst="rect">
            <a:avLst/>
          </a:prstGeom>
        </p:spPr>
      </p:pic>
      <p:sp>
        <p:nvSpPr>
          <p:cNvPr id="8" name="Rectangle 7"/>
          <p:cNvSpPr/>
          <p:nvPr userDrawn="1"/>
        </p:nvSpPr>
        <p:spPr>
          <a:xfrm>
            <a:off x="5888741" y="2516174"/>
            <a:ext cx="2028761" cy="1369606"/>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endParaRPr>
          </a:p>
        </p:txBody>
      </p:sp>
      <p:pic>
        <p:nvPicPr>
          <p:cNvPr id="10" name="Picture 9" descr="twitter-xxl.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610016" y="2930810"/>
            <a:ext cx="185955" cy="185955"/>
          </a:xfrm>
          <a:prstGeom prst="rect">
            <a:avLst/>
          </a:prstGeom>
        </p:spPr>
      </p:pic>
      <p:pic>
        <p:nvPicPr>
          <p:cNvPr id="18" name="Picture 17" descr="linkedin-512.png"/>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624654" y="3292326"/>
            <a:ext cx="150537" cy="150537"/>
          </a:xfrm>
          <a:prstGeom prst="rect">
            <a:avLst/>
          </a:prstGeom>
        </p:spPr>
      </p:pic>
      <p:pic>
        <p:nvPicPr>
          <p:cNvPr id="19" name="Picture 18" descr="youtube-xxl.png"/>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5624654" y="3691046"/>
            <a:ext cx="190499" cy="190499"/>
          </a:xfrm>
          <a:prstGeom prst="rect">
            <a:avLst/>
          </a:prstGeom>
        </p:spPr>
      </p:pic>
      <p:sp>
        <p:nvSpPr>
          <p:cNvPr id="14" name="Rectangle 13"/>
          <p:cNvSpPr/>
          <p:nvPr userDrawn="1"/>
        </p:nvSpPr>
        <p:spPr>
          <a:xfrm>
            <a:off x="5888741" y="4026672"/>
            <a:ext cx="1654299" cy="246221"/>
          </a:xfrm>
          <a:prstGeom prst="rect">
            <a:avLst/>
          </a:prstGeom>
        </p:spPr>
        <p:txBody>
          <a:bodyPr wrap="square" lIns="0" tIns="0" rIns="0" bIns="0">
            <a:spAutoFit/>
          </a:bodyPr>
          <a:lstStyle/>
          <a:p>
            <a:r>
              <a:rPr lang="en-US" sz="1600" b="1" kern="1200" dirty="0">
                <a:solidFill>
                  <a:schemeClr val="accent1"/>
                </a:solidFill>
                <a:latin typeface="+mn-lt"/>
                <a:ea typeface="MS PGothic" pitchFamily="34" charset="-128"/>
                <a:cs typeface="Roboto Regular"/>
              </a:rPr>
              <a:t>#WhyInformatics</a:t>
            </a:r>
            <a:endParaRPr lang="en-US" sz="1600" b="1" dirty="0">
              <a:solidFill>
                <a:schemeClr val="accent1"/>
              </a:solidFill>
              <a:latin typeface="+mn-lt"/>
              <a:cs typeface="Roboto Regular"/>
            </a:endParaRPr>
          </a:p>
        </p:txBody>
      </p:sp>
    </p:spTree>
    <p:extLst>
      <p:ext uri="{BB962C8B-B14F-4D97-AF65-F5344CB8AC3E}">
        <p14:creationId xmlns:p14="http://schemas.microsoft.com/office/powerpoint/2010/main" val="3832498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39" y="4870450"/>
            <a:ext cx="4235411" cy="103201"/>
          </a:xfrm>
        </p:spPr>
        <p:txBody>
          <a:bodyPr/>
          <a:lstStyle>
            <a:lvl1pPr>
              <a:defRPr>
                <a:solidFill>
                  <a:schemeClr val="accent2"/>
                </a:solidFill>
              </a:defRPr>
            </a:lvl1pPr>
          </a:lstStyle>
          <a:p>
            <a:r>
              <a:rPr lang="en-US"/>
              <a:t>2019 Informatics Summit  |   amia.org</a:t>
            </a:r>
            <a:endParaRPr lang="en-US" dirty="0"/>
          </a:p>
        </p:txBody>
      </p:sp>
      <p:sp>
        <p:nvSpPr>
          <p:cNvPr id="7" name="Text Placeholder 6"/>
          <p:cNvSpPr>
            <a:spLocks noGrp="1"/>
          </p:cNvSpPr>
          <p:nvPr>
            <p:ph type="body" sz="quarter" idx="12"/>
          </p:nvPr>
        </p:nvSpPr>
        <p:spPr>
          <a:xfrm>
            <a:off x="546100" y="2373497"/>
            <a:ext cx="4237011" cy="2212676"/>
          </a:xfrm>
        </p:spPr>
        <p:txBody>
          <a:bodyPr anchor="ctr"/>
          <a:lstStyle>
            <a:lvl1pPr>
              <a:defRPr sz="1800"/>
            </a:lvl1pPr>
          </a:lstStyle>
          <a:p>
            <a:pPr lvl="0"/>
            <a:r>
              <a:rPr lang="en-US" dirty="0"/>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654880" y="2572358"/>
            <a:ext cx="90084" cy="173533"/>
          </a:xfrm>
          <a:prstGeom prst="rect">
            <a:avLst/>
          </a:prstGeom>
        </p:spPr>
      </p:pic>
      <p:sp>
        <p:nvSpPr>
          <p:cNvPr id="8" name="Rectangle 7"/>
          <p:cNvSpPr/>
          <p:nvPr userDrawn="1"/>
        </p:nvSpPr>
        <p:spPr>
          <a:xfrm>
            <a:off x="5888741" y="2516174"/>
            <a:ext cx="2028761" cy="1369606"/>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endParaRPr>
          </a:p>
        </p:txBody>
      </p:sp>
      <p:pic>
        <p:nvPicPr>
          <p:cNvPr id="10" name="Picture 9" descr="twitter-xxl.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610016" y="2930810"/>
            <a:ext cx="185955" cy="185955"/>
          </a:xfrm>
          <a:prstGeom prst="rect">
            <a:avLst/>
          </a:prstGeom>
        </p:spPr>
      </p:pic>
      <p:pic>
        <p:nvPicPr>
          <p:cNvPr id="18" name="Picture 17" descr="linkedin-512.png"/>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624654" y="3292326"/>
            <a:ext cx="150537" cy="150537"/>
          </a:xfrm>
          <a:prstGeom prst="rect">
            <a:avLst/>
          </a:prstGeom>
        </p:spPr>
      </p:pic>
      <p:pic>
        <p:nvPicPr>
          <p:cNvPr id="19" name="Picture 18" descr="youtube-xxl.png"/>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5624654" y="3691046"/>
            <a:ext cx="190499" cy="190499"/>
          </a:xfrm>
          <a:prstGeom prst="rect">
            <a:avLst/>
          </a:prstGeom>
        </p:spPr>
      </p:pic>
      <p:sp>
        <p:nvSpPr>
          <p:cNvPr id="14" name="Rectangle 13"/>
          <p:cNvSpPr/>
          <p:nvPr userDrawn="1"/>
        </p:nvSpPr>
        <p:spPr>
          <a:xfrm>
            <a:off x="5888741" y="4026672"/>
            <a:ext cx="1654299" cy="246221"/>
          </a:xfrm>
          <a:prstGeom prst="rect">
            <a:avLst/>
          </a:prstGeom>
        </p:spPr>
        <p:txBody>
          <a:bodyPr wrap="square" lIns="0" tIns="0" rIns="0" bIns="0">
            <a:spAutoFit/>
          </a:bodyPr>
          <a:lstStyle/>
          <a:p>
            <a:r>
              <a:rPr lang="en-US" sz="1600" b="1" kern="1200" dirty="0">
                <a:solidFill>
                  <a:schemeClr val="accent1"/>
                </a:solidFill>
                <a:latin typeface="+mn-lt"/>
                <a:ea typeface="MS PGothic" pitchFamily="34" charset="-128"/>
                <a:cs typeface="Roboto Regular"/>
              </a:rPr>
              <a:t>#WhyInformatics</a:t>
            </a:r>
            <a:endParaRPr lang="en-US" sz="1600" b="1" dirty="0">
              <a:solidFill>
                <a:schemeClr val="accent1"/>
              </a:solidFill>
              <a:latin typeface="+mn-lt"/>
              <a:cs typeface="Roboto Regular"/>
            </a:endParaRPr>
          </a:p>
        </p:txBody>
      </p:sp>
    </p:spTree>
    <p:extLst>
      <p:ext uri="{BB962C8B-B14F-4D97-AF65-F5344CB8AC3E}">
        <p14:creationId xmlns:p14="http://schemas.microsoft.com/office/powerpoint/2010/main" val="2622233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descr="cover slid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3075" name="Rectangle 3"/>
          <p:cNvSpPr>
            <a:spLocks noGrp="1" noChangeArrowheads="1"/>
          </p:cNvSpPr>
          <p:nvPr>
            <p:ph type="subTitle" idx="1" hasCustomPrompt="1"/>
          </p:nvPr>
        </p:nvSpPr>
        <p:spPr>
          <a:xfrm>
            <a:off x="552920" y="2643161"/>
            <a:ext cx="3093232" cy="215444"/>
          </a:xfrm>
        </p:spPr>
        <p:txBody>
          <a:bodyPr wrap="square" bIns="0" anchor="t">
            <a:spAutoFit/>
          </a:bodyPr>
          <a:lstStyle>
            <a:lvl1pPr marL="0" indent="0" algn="l">
              <a:buFontTx/>
              <a:buNone/>
              <a:defRPr sz="1400" b="0">
                <a:solidFill>
                  <a:schemeClr val="tx1"/>
                </a:solidFill>
                <a:latin typeface="Roboto Regular"/>
                <a:cs typeface="Roboto Regular"/>
              </a:defRPr>
            </a:lvl1pPr>
          </a:lstStyle>
          <a:p>
            <a:r>
              <a:rPr lang="en-US" dirty="0"/>
              <a:t>Date</a:t>
            </a:r>
          </a:p>
        </p:txBody>
      </p:sp>
      <p:sp>
        <p:nvSpPr>
          <p:cNvPr id="3" name="Text Placeholder 2"/>
          <p:cNvSpPr>
            <a:spLocks noGrp="1"/>
          </p:cNvSpPr>
          <p:nvPr>
            <p:ph type="body" sz="quarter" idx="10" hasCustomPrompt="1"/>
          </p:nvPr>
        </p:nvSpPr>
        <p:spPr>
          <a:xfrm>
            <a:off x="553590" y="1297460"/>
            <a:ext cx="4498952" cy="1112108"/>
          </a:xfrm>
        </p:spPr>
        <p:txBody>
          <a:bodyPr anchor="b"/>
          <a:lstStyle>
            <a:lvl1pPr>
              <a:lnSpc>
                <a:spcPct val="90000"/>
              </a:lnSpc>
              <a:spcBef>
                <a:spcPts val="1000"/>
              </a:spcBef>
              <a:defRPr sz="2800" b="1">
                <a:solidFill>
                  <a:schemeClr val="accent1"/>
                </a:solidFill>
                <a:latin typeface="Roboto Regular"/>
                <a:cs typeface="Roboto Regular"/>
              </a:defRPr>
            </a:lvl1pPr>
            <a:lvl2pPr marL="0" indent="0">
              <a:spcBef>
                <a:spcPts val="1000"/>
              </a:spcBef>
              <a:buNone/>
              <a:defRPr sz="1600" b="0">
                <a:solidFill>
                  <a:schemeClr val="accent2"/>
                </a:solidFill>
                <a:latin typeface="Roboto Light"/>
                <a:cs typeface="Roboto Light"/>
              </a:defRPr>
            </a:lvl2pPr>
          </a:lstStyle>
          <a:p>
            <a:pPr lvl="0"/>
            <a:r>
              <a:rPr lang="en-US" dirty="0"/>
              <a:t>Title</a:t>
            </a:r>
          </a:p>
          <a:p>
            <a:pPr lvl="1"/>
            <a:r>
              <a:rPr lang="en-US" dirty="0"/>
              <a:t>Subtitle</a:t>
            </a: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3501838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Holding Slide">
    <p:bg>
      <p:bgPr>
        <a:solidFill>
          <a:schemeClr val="bg1">
            <a:lumMod val="85000"/>
          </a:schemeClr>
        </a:solidFill>
        <a:effectLst/>
      </p:bgPr>
    </p:bg>
    <p:spTree>
      <p:nvGrpSpPr>
        <p:cNvPr id="1" name=""/>
        <p:cNvGrpSpPr/>
        <p:nvPr/>
      </p:nvGrpSpPr>
      <p:grpSpPr>
        <a:xfrm>
          <a:off x="0" y="0"/>
          <a:ext cx="0" cy="0"/>
          <a:chOff x="0" y="0"/>
          <a:chExt cx="0" cy="0"/>
        </a:xfrm>
      </p:grpSpPr>
      <p:pic>
        <p:nvPicPr>
          <p:cNvPr id="3" name="Picture 2" descr="holding slid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4" name="TextBox 3"/>
          <p:cNvSpPr txBox="1"/>
          <p:nvPr userDrawn="1"/>
        </p:nvSpPr>
        <p:spPr>
          <a:xfrm>
            <a:off x="1472239" y="1360180"/>
            <a:ext cx="5588002" cy="830997"/>
          </a:xfrm>
          <a:prstGeom prst="rect">
            <a:avLst/>
          </a:prstGeom>
          <a:noFill/>
        </p:spPr>
        <p:txBody>
          <a:bodyPr wrap="square" lIns="0" tIns="45720" rIns="0" bIns="45720" rtlCol="0">
            <a:spAutoFit/>
          </a:bodyPr>
          <a:lstStyle/>
          <a:p>
            <a:pPr>
              <a:lnSpc>
                <a:spcPct val="100000"/>
              </a:lnSpc>
            </a:pPr>
            <a:r>
              <a:rPr lang="en-US" sz="2400" b="1" dirty="0">
                <a:solidFill>
                  <a:schemeClr val="accent1"/>
                </a:solidFill>
                <a:latin typeface="Roboto Regular"/>
                <a:cs typeface="Roboto Regular"/>
              </a:rPr>
              <a:t>Discovering</a:t>
            </a:r>
            <a:r>
              <a:rPr lang="en-US" sz="2400" dirty="0">
                <a:solidFill>
                  <a:schemeClr val="accent1"/>
                </a:solidFill>
                <a:latin typeface="Roboto Regular"/>
                <a:cs typeface="Roboto Regular"/>
              </a:rPr>
              <a:t> health insights.</a:t>
            </a:r>
          </a:p>
          <a:p>
            <a:pPr marL="0" marR="0" indent="0" algn="l" defTabSz="914400" rtl="0" eaLnBrk="1" fontAlgn="base" latinLnBrk="0" hangingPunct="1">
              <a:lnSpc>
                <a:spcPct val="100000"/>
              </a:lnSpc>
              <a:spcBef>
                <a:spcPct val="0"/>
              </a:spcBef>
              <a:spcAft>
                <a:spcPct val="0"/>
              </a:spcAft>
              <a:buClrTx/>
              <a:buSzTx/>
              <a:buFontTx/>
              <a:buNone/>
              <a:tabLst/>
              <a:defRPr/>
            </a:pPr>
            <a:r>
              <a:rPr lang="en-US" sz="2400" b="1" dirty="0">
                <a:solidFill>
                  <a:schemeClr val="accent1"/>
                </a:solidFill>
                <a:latin typeface="Roboto Regular"/>
                <a:cs typeface="Roboto Regular"/>
              </a:rPr>
              <a:t>Accelerating </a:t>
            </a:r>
            <a:r>
              <a:rPr lang="en-US" sz="2400" dirty="0">
                <a:solidFill>
                  <a:schemeClr val="accent1"/>
                </a:solidFill>
                <a:latin typeface="Roboto Regular"/>
                <a:cs typeface="Roboto Regular"/>
              </a:rPr>
              <a:t>healthcare</a:t>
            </a:r>
            <a:r>
              <a:rPr lang="en-US" sz="2400" baseline="0" dirty="0">
                <a:solidFill>
                  <a:schemeClr val="accent1"/>
                </a:solidFill>
                <a:latin typeface="Roboto Regular"/>
                <a:cs typeface="Roboto Regular"/>
              </a:rPr>
              <a:t> transformation.</a:t>
            </a:r>
            <a:endParaRPr lang="en-US" sz="2400" dirty="0">
              <a:solidFill>
                <a:schemeClr val="accent1"/>
              </a:solidFill>
              <a:latin typeface="Roboto Regular"/>
              <a:cs typeface="Roboto Regular"/>
            </a:endParaRP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3997755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image" Target="../media/image12.png"/><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19" Type="http://schemas.openxmlformats.org/officeDocument/2006/relationships/image" Target="../media/image11.jpeg"/><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background.jpg"/>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3" name="Line 9"/>
          <p:cNvSpPr>
            <a:spLocks noChangeShapeType="1"/>
          </p:cNvSpPr>
          <p:nvPr/>
        </p:nvSpPr>
        <p:spPr bwMode="auto">
          <a:xfrm>
            <a:off x="553590" y="787019"/>
            <a:ext cx="8034356" cy="0"/>
          </a:xfrm>
          <a:prstGeom prst="line">
            <a:avLst/>
          </a:prstGeom>
          <a:noFill/>
          <a:ln w="12700" cmpd="sng">
            <a:solidFill>
              <a:schemeClr val="accent2"/>
            </a:solidFill>
            <a:round/>
            <a:headEnd/>
            <a:tailEnd/>
          </a:ln>
        </p:spPr>
        <p:txBody>
          <a:bodyPr wrap="none" anchor="ctr"/>
          <a:lstStyle/>
          <a:p>
            <a:pPr>
              <a:defRPr/>
            </a:pPr>
            <a:endParaRPr lang="en-US">
              <a:latin typeface="Arial" pitchFamily="-109" charset="0"/>
            </a:endParaRPr>
          </a:p>
        </p:txBody>
      </p:sp>
      <p:sp>
        <p:nvSpPr>
          <p:cNvPr id="1028" name="Rectangle 2"/>
          <p:cNvSpPr>
            <a:spLocks noGrp="1" noChangeArrowheads="1"/>
          </p:cNvSpPr>
          <p:nvPr>
            <p:ph type="title"/>
          </p:nvPr>
        </p:nvSpPr>
        <p:spPr bwMode="auto">
          <a:xfrm>
            <a:off x="547080" y="399556"/>
            <a:ext cx="6777732" cy="320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p>
            <a:pPr lvl="0"/>
            <a:endParaRPr lang="en-US" dirty="0"/>
          </a:p>
        </p:txBody>
      </p:sp>
      <p:sp>
        <p:nvSpPr>
          <p:cNvPr id="1029" name="Rectangle 3"/>
          <p:cNvSpPr>
            <a:spLocks noGrp="1" noChangeArrowheads="1"/>
          </p:cNvSpPr>
          <p:nvPr>
            <p:ph type="body" idx="1"/>
          </p:nvPr>
        </p:nvSpPr>
        <p:spPr bwMode="auto">
          <a:xfrm>
            <a:off x="547078" y="939255"/>
            <a:ext cx="8056359" cy="35709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 </a:t>
            </a:r>
          </a:p>
          <a:p>
            <a:pPr lvl="4"/>
            <a:r>
              <a:rPr lang="en-US" dirty="0"/>
              <a:t>F</a:t>
            </a:r>
            <a:r>
              <a:rPr lang="en-US" b="0" dirty="0"/>
              <a:t>ifth level</a:t>
            </a:r>
            <a:endParaRPr kumimoji="0" lang="en-US" sz="1400" b="0" i="0" u="none" strike="noStrike" kern="0" cap="none" spc="0" normalizeH="0" baseline="0" noProof="0" dirty="0">
              <a:ln>
                <a:noFill/>
              </a:ln>
              <a:solidFill>
                <a:srgbClr val="727274"/>
              </a:solidFill>
              <a:effectLst/>
              <a:uLnTx/>
              <a:uFillTx/>
              <a:latin typeface="+mn-lt"/>
              <a:ea typeface="ＭＳ Ｐゴシック"/>
            </a:endParaRPr>
          </a:p>
        </p:txBody>
      </p:sp>
      <p:sp>
        <p:nvSpPr>
          <p:cNvPr id="1030"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8"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pic>
        <p:nvPicPr>
          <p:cNvPr id="7" name="Picture 6" descr="amia-logo_color.png"/>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475838" y="384420"/>
            <a:ext cx="1132702" cy="287299"/>
          </a:xfrm>
          <a:prstGeom prst="rect">
            <a:avLst/>
          </a:prstGeom>
        </p:spPr>
      </p:pic>
    </p:spTree>
  </p:cSld>
  <p:clrMap bg1="lt1" tx1="dk1" bg2="lt2" tx2="dk2" accent1="accent1" accent2="accent2" accent3="accent3" accent4="accent4" accent5="accent5" accent6="accent6" hlink="hlink" folHlink="folHlink"/>
  <p:sldLayoutIdLst>
    <p:sldLayoutId id="2147484515" r:id="rId1"/>
    <p:sldLayoutId id="2147484584" r:id="rId2"/>
    <p:sldLayoutId id="2147484522" r:id="rId3"/>
    <p:sldLayoutId id="2147484517" r:id="rId4"/>
    <p:sldLayoutId id="2147484518" r:id="rId5"/>
    <p:sldLayoutId id="2147484588" r:id="rId6"/>
    <p:sldLayoutId id="2147484589" r:id="rId7"/>
  </p:sldLayoutIdLst>
  <p:hf hdr="0" dt="0"/>
  <p:txStyles>
    <p:titleStyle>
      <a:lvl1pPr algn="l" rtl="0" eaLnBrk="1" fontAlgn="base" hangingPunct="1">
        <a:lnSpc>
          <a:spcPct val="80000"/>
        </a:lnSpc>
        <a:spcBef>
          <a:spcPct val="0"/>
        </a:spcBef>
        <a:spcAft>
          <a:spcPct val="0"/>
        </a:spcAft>
        <a:defRPr sz="2600" b="1" i="0">
          <a:solidFill>
            <a:schemeClr val="accent1"/>
          </a:solidFill>
          <a:latin typeface="+mj-lt"/>
          <a:ea typeface="MS PGothic" pitchFamily="34" charset="-128"/>
          <a:cs typeface="Roboto Regular"/>
        </a:defRPr>
      </a:lvl1pPr>
      <a:lvl2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2pPr>
      <a:lvl3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3pPr>
      <a:lvl4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4pPr>
      <a:lvl5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5pPr>
      <a:lvl6pPr marL="4572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6pPr>
      <a:lvl7pPr marL="9144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7pPr>
      <a:lvl8pPr marL="13716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8pPr>
      <a:lvl9pPr marL="18288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9pPr>
    </p:titleStyle>
    <p:body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background.jpg"/>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0" y="14942"/>
            <a:ext cx="9144000" cy="5143500"/>
          </a:xfrm>
          <a:prstGeom prst="rect">
            <a:avLst/>
          </a:prstGeom>
        </p:spPr>
      </p:pic>
      <p:sp>
        <p:nvSpPr>
          <p:cNvPr id="13" name="Line 9"/>
          <p:cNvSpPr>
            <a:spLocks noChangeShapeType="1"/>
          </p:cNvSpPr>
          <p:nvPr/>
        </p:nvSpPr>
        <p:spPr bwMode="auto">
          <a:xfrm>
            <a:off x="553590" y="787019"/>
            <a:ext cx="8034356" cy="0"/>
          </a:xfrm>
          <a:prstGeom prst="line">
            <a:avLst/>
          </a:prstGeom>
          <a:noFill/>
          <a:ln w="12700" cmpd="sng">
            <a:solidFill>
              <a:schemeClr val="accent2"/>
            </a:solidFill>
            <a:round/>
            <a:headEnd/>
            <a:tailEnd/>
          </a:ln>
        </p:spPr>
        <p:txBody>
          <a:bodyPr wrap="none" anchor="ctr"/>
          <a:lstStyle/>
          <a:p>
            <a:pPr>
              <a:defRPr/>
            </a:pPr>
            <a:endParaRPr lang="en-US">
              <a:latin typeface="Arial" pitchFamily="-109" charset="0"/>
            </a:endParaRPr>
          </a:p>
        </p:txBody>
      </p:sp>
      <p:sp>
        <p:nvSpPr>
          <p:cNvPr id="1028" name="Rectangle 2"/>
          <p:cNvSpPr>
            <a:spLocks noGrp="1" noChangeArrowheads="1"/>
          </p:cNvSpPr>
          <p:nvPr>
            <p:ph type="title"/>
          </p:nvPr>
        </p:nvSpPr>
        <p:spPr bwMode="auto">
          <a:xfrm>
            <a:off x="547080" y="386220"/>
            <a:ext cx="6777732" cy="333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p>
            <a:pPr lvl="0"/>
            <a:endParaRPr lang="en-US" dirty="0"/>
          </a:p>
        </p:txBody>
      </p:sp>
      <p:sp>
        <p:nvSpPr>
          <p:cNvPr id="1029" name="Rectangle 3"/>
          <p:cNvSpPr>
            <a:spLocks noGrp="1" noChangeArrowheads="1"/>
          </p:cNvSpPr>
          <p:nvPr>
            <p:ph type="body" idx="1"/>
          </p:nvPr>
        </p:nvSpPr>
        <p:spPr bwMode="auto">
          <a:xfrm>
            <a:off x="547080" y="939255"/>
            <a:ext cx="8056359" cy="35709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 </a:t>
            </a:r>
          </a:p>
          <a:p>
            <a:pPr lvl="4"/>
            <a:r>
              <a:rPr lang="en-US" dirty="0"/>
              <a:t>F</a:t>
            </a:r>
            <a:r>
              <a:rPr lang="en-US" b="0" dirty="0"/>
              <a:t>ifth level</a:t>
            </a:r>
            <a:endParaRPr kumimoji="0" lang="en-US" sz="1400" b="0" i="0" u="none" strike="noStrike" kern="0" cap="none" spc="0" normalizeH="0" baseline="0" noProof="0" dirty="0">
              <a:ln>
                <a:noFill/>
              </a:ln>
              <a:solidFill>
                <a:srgbClr val="727274"/>
              </a:solidFill>
              <a:effectLst/>
              <a:uLnTx/>
              <a:uFillTx/>
              <a:latin typeface="+mn-lt"/>
              <a:ea typeface="ＭＳ Ｐゴシック"/>
            </a:endParaRPr>
          </a:p>
        </p:txBody>
      </p:sp>
      <p:sp>
        <p:nvSpPr>
          <p:cNvPr id="1030"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8"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pic>
        <p:nvPicPr>
          <p:cNvPr id="7" name="Picture 6" descr="amia-logo_color.png"/>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7475838" y="384421"/>
            <a:ext cx="1132702" cy="287299"/>
          </a:xfrm>
          <a:prstGeom prst="rect">
            <a:avLst/>
          </a:prstGeom>
        </p:spPr>
      </p:pic>
    </p:spTree>
    <p:extLst>
      <p:ext uri="{BB962C8B-B14F-4D97-AF65-F5344CB8AC3E}">
        <p14:creationId xmlns:p14="http://schemas.microsoft.com/office/powerpoint/2010/main" val="3148664903"/>
      </p:ext>
    </p:extLst>
  </p:cSld>
  <p:clrMap bg1="lt1" tx1="dk1" bg2="lt2" tx2="dk2" accent1="accent1" accent2="accent2" accent3="accent3" accent4="accent4" accent5="accent5" accent6="accent6" hlink="hlink" folHlink="folHlink"/>
  <p:sldLayoutIdLst>
    <p:sldLayoutId id="2147484591" r:id="rId1"/>
    <p:sldLayoutId id="2147484592" r:id="rId2"/>
    <p:sldLayoutId id="2147484593" r:id="rId3"/>
    <p:sldLayoutId id="2147484594" r:id="rId4"/>
    <p:sldLayoutId id="2147484595" r:id="rId5"/>
    <p:sldLayoutId id="2147484596" r:id="rId6"/>
    <p:sldLayoutId id="2147484597" r:id="rId7"/>
    <p:sldLayoutId id="2147484598" r:id="rId8"/>
    <p:sldLayoutId id="2147484599" r:id="rId9"/>
    <p:sldLayoutId id="2147484600" r:id="rId10"/>
    <p:sldLayoutId id="2147484601" r:id="rId11"/>
    <p:sldLayoutId id="2147484602" r:id="rId12"/>
    <p:sldLayoutId id="2147484603" r:id="rId13"/>
    <p:sldLayoutId id="2147484604" r:id="rId14"/>
    <p:sldLayoutId id="2147484605" r:id="rId15"/>
    <p:sldLayoutId id="2147484606" r:id="rId16"/>
    <p:sldLayoutId id="2147484607" r:id="rId17"/>
  </p:sldLayoutIdLst>
  <p:hf hdr="0" dt="0"/>
  <p:txStyles>
    <p:titleStyle>
      <a:lvl1pPr algn="l" rtl="0" eaLnBrk="1" fontAlgn="base" hangingPunct="1">
        <a:lnSpc>
          <a:spcPct val="80000"/>
        </a:lnSpc>
        <a:spcBef>
          <a:spcPct val="0"/>
        </a:spcBef>
        <a:spcAft>
          <a:spcPct val="0"/>
        </a:spcAft>
        <a:defRPr sz="2600" b="1" i="0">
          <a:solidFill>
            <a:schemeClr val="accent1"/>
          </a:solidFill>
          <a:latin typeface="Roboto Regular"/>
          <a:ea typeface="MS PGothic" pitchFamily="34" charset="-128"/>
          <a:cs typeface="Roboto Regular"/>
        </a:defRPr>
      </a:lvl1pPr>
      <a:lvl2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2pPr>
      <a:lvl3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3pPr>
      <a:lvl4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4pPr>
      <a:lvl5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5pPr>
      <a:lvl6pPr marL="4572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6pPr>
      <a:lvl7pPr marL="9144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7pPr>
      <a:lvl8pPr marL="13716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8pPr>
      <a:lvl9pPr marL="18288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9pPr>
    </p:titleStyle>
    <p:bodyStyle>
      <a:lvl1pPr marL="0" indent="0" algn="l" rtl="0" eaLnBrk="1" fontAlgn="base" hangingPunct="1">
        <a:spcBef>
          <a:spcPts val="1200"/>
        </a:spcBef>
        <a:spcAft>
          <a:spcPct val="0"/>
        </a:spcAft>
        <a:defRPr sz="1800">
          <a:solidFill>
            <a:schemeClr val="tx1"/>
          </a:solidFill>
          <a:latin typeface="Roboto Regular"/>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hyperlink" Target="https://www.ebay.com/itm/METAL-MAGNET-Woman-In-Hospital-Gown-Now-Know-Why-They-Call-It-ICU-Humor-MAGNET-/292240644774"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4.xml"/><Relationship Id="rId4" Type="http://schemas.openxmlformats.org/officeDocument/2006/relationships/hyperlink" Target="https://www.citrix.com/about/future-of-work/"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hyperlink" Target="https://www.image-illustration.net/wp-content/uploads/2017/09/black-nurse-or-family-doctor-at-male-patient-bed.jp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hyperlink" Target="http://graphics8.info/pixabay/pphoto/patient-monitor-screen.html" TargetMode="External"/><Relationship Id="rId5" Type="http://schemas.openxmlformats.org/officeDocument/2006/relationships/image" Target="../media/image27.png"/><Relationship Id="rId4" Type="http://schemas.openxmlformats.org/officeDocument/2006/relationships/hyperlink" Target="https://physionet.org/challenge/2012/"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4.xml"/><Relationship Id="rId4" Type="http://schemas.openxmlformats.org/officeDocument/2006/relationships/hyperlink" Target="https://www.researchgate.net/figure/a-b-secondary-structure-of-Neurospora-crassa-a-Sequence-length-1434-Alpha_fig4_322713488"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image" Target="../media/image31.tiff"/></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4.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91A10BCE-D490-8D43-98BC-26011DDD8721}"/>
              </a:ext>
            </a:extLst>
          </p:cNvPr>
          <p:cNvSpPr>
            <a:spLocks noGrp="1"/>
          </p:cNvSpPr>
          <p:nvPr>
            <p:ph type="subTitle" idx="1"/>
          </p:nvPr>
        </p:nvSpPr>
        <p:spPr>
          <a:xfrm>
            <a:off x="553591" y="2326043"/>
            <a:ext cx="5568076" cy="984885"/>
          </a:xfrm>
        </p:spPr>
        <p:txBody>
          <a:bodyPr/>
          <a:lstStyle/>
          <a:p>
            <a:r>
              <a:rPr lang="en-US" b="0" dirty="0"/>
              <a:t>Presenter</a:t>
            </a:r>
            <a:r>
              <a:rPr lang="en-US" dirty="0"/>
              <a:t> : Mani Sotoodeh			</a:t>
            </a:r>
          </a:p>
          <a:p>
            <a:pPr lvl="1"/>
            <a:r>
              <a:rPr lang="en-US" sz="1400" dirty="0">
                <a:solidFill>
                  <a:schemeClr val="accent6"/>
                </a:solidFill>
              </a:rPr>
              <a:t>Institution</a:t>
            </a:r>
            <a:r>
              <a:rPr lang="fa-IR" dirty="0"/>
              <a:t> : </a:t>
            </a:r>
            <a:r>
              <a:rPr lang="en-US" sz="1400" b="1" dirty="0">
                <a:solidFill>
                  <a:schemeClr val="accent6"/>
                </a:solidFill>
              </a:rPr>
              <a:t>Department of Computer Science - Emory University</a:t>
            </a:r>
            <a:endParaRPr lang="fa-IR" b="1" dirty="0">
              <a:solidFill>
                <a:schemeClr val="accent6"/>
              </a:solidFill>
            </a:endParaRPr>
          </a:p>
          <a:p>
            <a:pPr lvl="1"/>
            <a:r>
              <a:rPr lang="en-US" sz="1400" dirty="0">
                <a:solidFill>
                  <a:schemeClr val="tx1"/>
                </a:solidFill>
              </a:rPr>
              <a:t>Twitter</a:t>
            </a:r>
            <a:r>
              <a:rPr lang="en-US" dirty="0"/>
              <a:t>:</a:t>
            </a:r>
            <a:r>
              <a:rPr lang="en-US" b="1" dirty="0"/>
              <a:t> </a:t>
            </a:r>
            <a:r>
              <a:rPr lang="en-US" b="1" dirty="0">
                <a:solidFill>
                  <a:schemeClr val="tx1"/>
                </a:solidFill>
              </a:rPr>
              <a:t>@</a:t>
            </a:r>
            <a:r>
              <a:rPr lang="en-US" b="1" u="sng" dirty="0">
                <a:solidFill>
                  <a:schemeClr val="tx1"/>
                </a:solidFill>
              </a:rPr>
              <a:t>Manis29467226</a:t>
            </a:r>
            <a:r>
              <a:rPr lang="en-US" b="1" dirty="0"/>
              <a:t>	</a:t>
            </a:r>
            <a:r>
              <a:rPr lang="en-US" dirty="0"/>
              <a:t>		</a:t>
            </a:r>
            <a:endParaRPr lang="fa-IR" dirty="0"/>
          </a:p>
          <a:p>
            <a:pPr lvl="1"/>
            <a:r>
              <a:rPr lang="en-US" dirty="0">
                <a:solidFill>
                  <a:schemeClr val="tx1"/>
                </a:solidFill>
              </a:rPr>
              <a:t>#IS19</a:t>
            </a:r>
          </a:p>
        </p:txBody>
      </p:sp>
      <p:sp>
        <p:nvSpPr>
          <p:cNvPr id="5" name="Text Placeholder 4">
            <a:extLst>
              <a:ext uri="{FF2B5EF4-FFF2-40B4-BE49-F238E27FC236}">
                <a16:creationId xmlns:a16="http://schemas.microsoft.com/office/drawing/2014/main" id="{D95F18BA-2797-3349-948B-001C06C115A3}"/>
              </a:ext>
            </a:extLst>
          </p:cNvPr>
          <p:cNvSpPr>
            <a:spLocks noGrp="1"/>
          </p:cNvSpPr>
          <p:nvPr>
            <p:ph type="body" sz="quarter" idx="10"/>
          </p:nvPr>
        </p:nvSpPr>
        <p:spPr/>
        <p:txBody>
          <a:bodyPr/>
          <a:lstStyle/>
          <a:p>
            <a:endParaRPr lang="en-US" dirty="0"/>
          </a:p>
          <a:p>
            <a:r>
              <a:rPr lang="en-US" dirty="0"/>
              <a:t>Improving Length of Stay Prediction </a:t>
            </a:r>
          </a:p>
          <a:p>
            <a:r>
              <a:rPr lang="en-US" dirty="0"/>
              <a:t>Using a Hidden Markov Model</a:t>
            </a:r>
          </a:p>
          <a:p>
            <a:r>
              <a:rPr lang="en-US" sz="1200" dirty="0">
                <a:solidFill>
                  <a:schemeClr val="tx1"/>
                </a:solidFill>
              </a:rPr>
              <a:t>S04</a:t>
            </a:r>
          </a:p>
          <a:p>
            <a:r>
              <a:rPr lang="en-US" sz="1200" b="0" i="1" u="sng" dirty="0">
                <a:solidFill>
                  <a:schemeClr val="accent6"/>
                </a:solidFill>
              </a:rPr>
              <a:t>Machine Learning in Clinical Predictive Modeling I</a:t>
            </a:r>
            <a:endParaRPr lang="en-US" sz="1200" i="1" u="sng" dirty="0">
              <a:solidFill>
                <a:schemeClr val="accent6"/>
              </a:solidFill>
            </a:endParaRPr>
          </a:p>
        </p:txBody>
      </p:sp>
      <p:pic>
        <p:nvPicPr>
          <p:cNvPr id="13" name="Picture 12">
            <a:extLst>
              <a:ext uri="{FF2B5EF4-FFF2-40B4-BE49-F238E27FC236}">
                <a16:creationId xmlns:a16="http://schemas.microsoft.com/office/drawing/2014/main" id="{E857173E-65B3-E04E-9440-9BEAF9E13263}"/>
              </a:ext>
            </a:extLst>
          </p:cNvPr>
          <p:cNvPicPr>
            <a:picLocks noChangeAspect="1"/>
          </p:cNvPicPr>
          <p:nvPr/>
        </p:nvPicPr>
        <p:blipFill>
          <a:blip r:embed="rId3"/>
          <a:stretch>
            <a:fillRect/>
          </a:stretch>
        </p:blipFill>
        <p:spPr>
          <a:xfrm>
            <a:off x="6785811" y="0"/>
            <a:ext cx="2358189" cy="3049382"/>
          </a:xfrm>
          <a:prstGeom prst="rect">
            <a:avLst/>
          </a:prstGeom>
        </p:spPr>
      </p:pic>
      <p:sp>
        <p:nvSpPr>
          <p:cNvPr id="2" name="TextBox 1">
            <a:extLst>
              <a:ext uri="{FF2B5EF4-FFF2-40B4-BE49-F238E27FC236}">
                <a16:creationId xmlns:a16="http://schemas.microsoft.com/office/drawing/2014/main" id="{965EB414-D60A-1641-B008-4A4EB9E4E5B0}"/>
              </a:ext>
            </a:extLst>
          </p:cNvPr>
          <p:cNvSpPr txBox="1"/>
          <p:nvPr/>
        </p:nvSpPr>
        <p:spPr>
          <a:xfrm>
            <a:off x="6785811" y="2989599"/>
            <a:ext cx="1953491" cy="153888"/>
          </a:xfrm>
          <a:prstGeom prst="rect">
            <a:avLst/>
          </a:prstGeom>
          <a:noFill/>
        </p:spPr>
        <p:txBody>
          <a:bodyPr wrap="square" rtlCol="0">
            <a:spAutoFit/>
          </a:bodyPr>
          <a:lstStyle/>
          <a:p>
            <a:r>
              <a:rPr lang="en-US" sz="400" dirty="0">
                <a:hlinkClick r:id="rId4"/>
              </a:rPr>
              <a:t>Source </a:t>
            </a:r>
            <a:endParaRPr lang="en-US" sz="400" dirty="0"/>
          </a:p>
        </p:txBody>
      </p:sp>
    </p:spTree>
    <p:extLst>
      <p:ext uri="{BB962C8B-B14F-4D97-AF65-F5344CB8AC3E}">
        <p14:creationId xmlns:p14="http://schemas.microsoft.com/office/powerpoint/2010/main" val="1877897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RMSE Comparison"/>
          <p:cNvSpPr txBox="1">
            <a:spLocks noGrp="1"/>
          </p:cNvSpPr>
          <p:nvPr>
            <p:ph type="title"/>
          </p:nvPr>
        </p:nvSpPr>
        <p:spPr>
          <a:prstGeom prst="rect">
            <a:avLst/>
          </a:prstGeom>
        </p:spPr>
        <p:txBody>
          <a:bodyPr/>
          <a:lstStyle/>
          <a:p>
            <a:r>
              <a:rPr dirty="0"/>
              <a:t>RMSE Comparison</a:t>
            </a:r>
          </a:p>
        </p:txBody>
      </p:sp>
      <p:graphicFrame>
        <p:nvGraphicFramePr>
          <p:cNvPr id="4" name="Table 3">
            <a:extLst>
              <a:ext uri="{FF2B5EF4-FFF2-40B4-BE49-F238E27FC236}">
                <a16:creationId xmlns:a16="http://schemas.microsoft.com/office/drawing/2014/main" id="{5F8474C4-4C61-7C4F-A9F3-8C2299EF8D2E}"/>
              </a:ext>
            </a:extLst>
          </p:cNvPr>
          <p:cNvGraphicFramePr>
            <a:graphicFrameLocks noGrp="1"/>
          </p:cNvGraphicFramePr>
          <p:nvPr>
            <p:extLst>
              <p:ext uri="{D42A27DB-BD31-4B8C-83A1-F6EECF244321}">
                <p14:modId xmlns:p14="http://schemas.microsoft.com/office/powerpoint/2010/main" val="916280024"/>
              </p:ext>
            </p:extLst>
          </p:nvPr>
        </p:nvGraphicFramePr>
        <p:xfrm>
          <a:off x="547080" y="931817"/>
          <a:ext cx="8119400" cy="3782425"/>
        </p:xfrm>
        <a:graphic>
          <a:graphicData uri="http://schemas.openxmlformats.org/drawingml/2006/table">
            <a:tbl>
              <a:tblPr firstRow="1" bandRow="1">
                <a:tableStyleId>{5C22544A-7EE6-4342-B048-85BDC9FD1C3A}</a:tableStyleId>
              </a:tblPr>
              <a:tblGrid>
                <a:gridCol w="5908395">
                  <a:extLst>
                    <a:ext uri="{9D8B030D-6E8A-4147-A177-3AD203B41FA5}">
                      <a16:colId xmlns:a16="http://schemas.microsoft.com/office/drawing/2014/main" val="3745077849"/>
                    </a:ext>
                  </a:extLst>
                </a:gridCol>
                <a:gridCol w="2211005">
                  <a:extLst>
                    <a:ext uri="{9D8B030D-6E8A-4147-A177-3AD203B41FA5}">
                      <a16:colId xmlns:a16="http://schemas.microsoft.com/office/drawing/2014/main" val="1330309998"/>
                    </a:ext>
                  </a:extLst>
                </a:gridCol>
              </a:tblGrid>
              <a:tr h="616640">
                <a:tc>
                  <a:txBody>
                    <a:bodyPr/>
                    <a:lstStyle/>
                    <a:p>
                      <a:pPr algn="ctr"/>
                      <a:r>
                        <a:rPr lang="en-US" dirty="0"/>
                        <a:t>Model Description</a:t>
                      </a:r>
                    </a:p>
                  </a:txBody>
                  <a:tcPr/>
                </a:tc>
                <a:tc>
                  <a:txBody>
                    <a:bodyPr/>
                    <a:lstStyle/>
                    <a:p>
                      <a:pPr algn="ctr"/>
                      <a:r>
                        <a:rPr lang="en-US" dirty="0"/>
                        <a:t>RMSE ( In hours)</a:t>
                      </a:r>
                    </a:p>
                  </a:txBody>
                  <a:tcPr/>
                </a:tc>
                <a:extLst>
                  <a:ext uri="{0D108BD9-81ED-4DB2-BD59-A6C34878D82A}">
                    <a16:rowId xmlns:a16="http://schemas.microsoft.com/office/drawing/2014/main" val="3041411205"/>
                  </a:ext>
                </a:extLst>
              </a:tr>
              <a:tr h="452255">
                <a:tc>
                  <a:txBody>
                    <a:bodyPr/>
                    <a:lstStyle/>
                    <a:p>
                      <a:pPr algn="ctr"/>
                      <a:r>
                        <a:rPr lang="en-US" dirty="0"/>
                        <a:t>Ridge Regression </a:t>
                      </a:r>
                      <a:r>
                        <a:rPr lang="en-US" sz="1800" b="0" dirty="0"/>
                        <a:t>(</a:t>
                      </a:r>
                      <a:r>
                        <a:rPr lang="en-US" sz="1800" b="1" dirty="0"/>
                        <a:t>7</a:t>
                      </a:r>
                      <a:r>
                        <a:rPr lang="en-US" sz="1800" b="0" dirty="0"/>
                        <a:t> flattened features)</a:t>
                      </a:r>
                      <a:endParaRPr lang="en-US" dirty="0"/>
                    </a:p>
                  </a:txBody>
                  <a:tcPr/>
                </a:tc>
                <a:tc>
                  <a:txBody>
                    <a:bodyPr/>
                    <a:lstStyle/>
                    <a:p>
                      <a:pPr algn="ctr"/>
                      <a:r>
                        <a:rPr lang="en-US" dirty="0"/>
                        <a:t>236.91</a:t>
                      </a:r>
                    </a:p>
                  </a:txBody>
                  <a:tcPr/>
                </a:tc>
                <a:extLst>
                  <a:ext uri="{0D108BD9-81ED-4DB2-BD59-A6C34878D82A}">
                    <a16:rowId xmlns:a16="http://schemas.microsoft.com/office/drawing/2014/main" val="2227547249"/>
                  </a:ext>
                </a:extLst>
              </a:tr>
              <a:tr h="452255">
                <a:tc>
                  <a:txBody>
                    <a:bodyPr/>
                    <a:lstStyle/>
                    <a:p>
                      <a:pPr algn="ctr"/>
                      <a:r>
                        <a:rPr lang="en-US" dirty="0"/>
                        <a:t>Poisson Regression </a:t>
                      </a:r>
                      <a:r>
                        <a:rPr lang="en-US" sz="1800" b="0" dirty="0"/>
                        <a:t>(</a:t>
                      </a:r>
                      <a:r>
                        <a:rPr lang="en-US" sz="1800" b="1" dirty="0"/>
                        <a:t>7</a:t>
                      </a:r>
                      <a:r>
                        <a:rPr lang="en-US" sz="1800" b="0" dirty="0"/>
                        <a:t> flattened features)</a:t>
                      </a:r>
                      <a:endParaRPr lang="en-US" dirty="0"/>
                    </a:p>
                  </a:txBody>
                  <a:tcPr/>
                </a:tc>
                <a:tc>
                  <a:txBody>
                    <a:bodyPr/>
                    <a:lstStyle/>
                    <a:p>
                      <a:pPr algn="ctr"/>
                      <a:r>
                        <a:rPr lang="en-US" dirty="0"/>
                        <a:t>235.26</a:t>
                      </a:r>
                    </a:p>
                  </a:txBody>
                  <a:tcPr/>
                </a:tc>
                <a:extLst>
                  <a:ext uri="{0D108BD9-81ED-4DB2-BD59-A6C34878D82A}">
                    <a16:rowId xmlns:a16="http://schemas.microsoft.com/office/drawing/2014/main" val="3944887852"/>
                  </a:ext>
                </a:extLst>
              </a:tr>
              <a:tr h="452255">
                <a:tc>
                  <a:txBody>
                    <a:bodyPr/>
                    <a:lstStyle/>
                    <a:p>
                      <a:pPr algn="ctr"/>
                      <a:r>
                        <a:rPr lang="en-US" dirty="0"/>
                        <a:t>Negative Binomial Regression </a:t>
                      </a:r>
                      <a:r>
                        <a:rPr lang="en-US" sz="1800" b="0" dirty="0"/>
                        <a:t>(</a:t>
                      </a:r>
                      <a:r>
                        <a:rPr lang="en-US" sz="1800" b="1" dirty="0"/>
                        <a:t>7</a:t>
                      </a:r>
                      <a:r>
                        <a:rPr lang="en-US" sz="1800" b="0" dirty="0"/>
                        <a:t> flattened features)</a:t>
                      </a:r>
                      <a:endParaRPr lang="en-US" dirty="0"/>
                    </a:p>
                  </a:txBody>
                  <a:tcPr/>
                </a:tc>
                <a:tc>
                  <a:txBody>
                    <a:bodyPr/>
                    <a:lstStyle/>
                    <a:p>
                      <a:pPr algn="ctr"/>
                      <a:r>
                        <a:rPr lang="en-US" dirty="0"/>
                        <a:t>235.01</a:t>
                      </a:r>
                    </a:p>
                  </a:txBody>
                  <a:tcPr/>
                </a:tc>
                <a:extLst>
                  <a:ext uri="{0D108BD9-81ED-4DB2-BD59-A6C34878D82A}">
                    <a16:rowId xmlns:a16="http://schemas.microsoft.com/office/drawing/2014/main" val="713869284"/>
                  </a:ext>
                </a:extLst>
              </a:tr>
              <a:tr h="452255">
                <a:tc>
                  <a:txBody>
                    <a:bodyPr/>
                    <a:lstStyle/>
                    <a:p>
                      <a:pPr algn="ctr"/>
                      <a:r>
                        <a:rPr lang="en-US" dirty="0"/>
                        <a:t>RBF SVR </a:t>
                      </a:r>
                      <a:r>
                        <a:rPr lang="en-US" sz="1800" b="0" dirty="0"/>
                        <a:t>(</a:t>
                      </a:r>
                      <a:r>
                        <a:rPr lang="en-US" sz="1800" b="1" dirty="0"/>
                        <a:t>7</a:t>
                      </a:r>
                      <a:r>
                        <a:rPr lang="en-US" sz="1800" b="0" dirty="0"/>
                        <a:t> flattened features)</a:t>
                      </a:r>
                      <a:endParaRPr lang="en-US" dirty="0"/>
                    </a:p>
                  </a:txBody>
                  <a:tcPr/>
                </a:tc>
                <a:tc>
                  <a:txBody>
                    <a:bodyPr/>
                    <a:lstStyle/>
                    <a:p>
                      <a:pPr algn="ctr"/>
                      <a:r>
                        <a:rPr lang="en-US" dirty="0"/>
                        <a:t>236.97</a:t>
                      </a:r>
                    </a:p>
                  </a:txBody>
                  <a:tcPr/>
                </a:tc>
                <a:extLst>
                  <a:ext uri="{0D108BD9-81ED-4DB2-BD59-A6C34878D82A}">
                    <a16:rowId xmlns:a16="http://schemas.microsoft.com/office/drawing/2014/main" val="2684047178"/>
                  </a:ext>
                </a:extLst>
              </a:tr>
              <a:tr h="452255">
                <a:tc>
                  <a:txBody>
                    <a:bodyPr/>
                    <a:lstStyle/>
                    <a:p>
                      <a:pPr algn="ctr"/>
                      <a:r>
                        <a:rPr lang="en-US" dirty="0">
                          <a:highlight>
                            <a:srgbClr val="F77F00"/>
                          </a:highlight>
                        </a:rPr>
                        <a:t>Lasso Regression* </a:t>
                      </a:r>
                      <a:r>
                        <a:rPr lang="en-US" b="0" dirty="0"/>
                        <a:t> </a:t>
                      </a:r>
                      <a:r>
                        <a:rPr lang="en-US" sz="1800" b="0" dirty="0">
                          <a:highlight>
                            <a:srgbClr val="F77F00"/>
                          </a:highlight>
                        </a:rPr>
                        <a:t>(</a:t>
                      </a:r>
                      <a:r>
                        <a:rPr lang="en-US" sz="1800" b="1" dirty="0">
                          <a:highlight>
                            <a:srgbClr val="F77F00"/>
                          </a:highlight>
                        </a:rPr>
                        <a:t>7</a:t>
                      </a:r>
                      <a:r>
                        <a:rPr lang="en-US" sz="1800" b="0" dirty="0">
                          <a:highlight>
                            <a:srgbClr val="F77F00"/>
                          </a:highlight>
                        </a:rPr>
                        <a:t> flattened features</a:t>
                      </a:r>
                      <a:r>
                        <a:rPr lang="en-US" sz="1600" b="0" dirty="0">
                          <a:highlight>
                            <a:srgbClr val="F77F00"/>
                          </a:highlight>
                        </a:rPr>
                        <a:t>)</a:t>
                      </a:r>
                    </a:p>
                  </a:txBody>
                  <a:tcPr/>
                </a:tc>
                <a:tc>
                  <a:txBody>
                    <a:bodyPr/>
                    <a:lstStyle/>
                    <a:p>
                      <a:pPr algn="ctr"/>
                      <a:r>
                        <a:rPr lang="en-US" dirty="0">
                          <a:highlight>
                            <a:srgbClr val="F77F00"/>
                          </a:highlight>
                        </a:rPr>
                        <a:t>234.19</a:t>
                      </a:r>
                    </a:p>
                  </a:txBody>
                  <a:tcPr/>
                </a:tc>
                <a:extLst>
                  <a:ext uri="{0D108BD9-81ED-4DB2-BD59-A6C34878D82A}">
                    <a16:rowId xmlns:a16="http://schemas.microsoft.com/office/drawing/2014/main" val="1363687490"/>
                  </a:ext>
                </a:extLst>
              </a:tr>
              <a:tr h="452255">
                <a:tc>
                  <a:txBody>
                    <a:bodyPr/>
                    <a:lstStyle/>
                    <a:p>
                      <a:pPr algn="ctr"/>
                      <a:r>
                        <a:rPr lang="en-US" i="1" dirty="0">
                          <a:highlight>
                            <a:srgbClr val="FFFF00"/>
                          </a:highlight>
                        </a:rPr>
                        <a:t>HMM Method** ( 7 features)</a:t>
                      </a:r>
                    </a:p>
                  </a:txBody>
                  <a:tcPr/>
                </a:tc>
                <a:tc>
                  <a:txBody>
                    <a:bodyPr/>
                    <a:lstStyle/>
                    <a:p>
                      <a:pPr algn="ctr"/>
                      <a:r>
                        <a:rPr lang="en-US" i="1" dirty="0">
                          <a:highlight>
                            <a:srgbClr val="FFFF00"/>
                          </a:highlight>
                        </a:rPr>
                        <a:t>228.12</a:t>
                      </a:r>
                    </a:p>
                  </a:txBody>
                  <a:tcPr/>
                </a:tc>
                <a:extLst>
                  <a:ext uri="{0D108BD9-81ED-4DB2-BD59-A6C34878D82A}">
                    <a16:rowId xmlns:a16="http://schemas.microsoft.com/office/drawing/2014/main" val="183351119"/>
                  </a:ext>
                </a:extLst>
              </a:tr>
              <a:tr h="452255">
                <a:tc>
                  <a:txBody>
                    <a:bodyPr/>
                    <a:lstStyle/>
                    <a:p>
                      <a:pPr algn="ctr"/>
                      <a:r>
                        <a:rPr lang="en-US" b="1" dirty="0"/>
                        <a:t>SAPS-II (14 features)</a:t>
                      </a:r>
                    </a:p>
                  </a:txBody>
                  <a:tcPr/>
                </a:tc>
                <a:tc>
                  <a:txBody>
                    <a:bodyPr/>
                    <a:lstStyle/>
                    <a:p>
                      <a:pPr algn="ctr"/>
                      <a:r>
                        <a:rPr lang="en-US" b="1" dirty="0"/>
                        <a:t>225.05</a:t>
                      </a:r>
                    </a:p>
                  </a:txBody>
                  <a:tcPr/>
                </a:tc>
                <a:extLst>
                  <a:ext uri="{0D108BD9-81ED-4DB2-BD59-A6C34878D82A}">
                    <a16:rowId xmlns:a16="http://schemas.microsoft.com/office/drawing/2014/main" val="2915239141"/>
                  </a:ext>
                </a:extLst>
              </a:tr>
            </a:tbl>
          </a:graphicData>
        </a:graphic>
      </p:graphicFrame>
    </p:spTree>
    <p:extLst>
      <p:ext uri="{BB962C8B-B14F-4D97-AF65-F5344CB8AC3E}">
        <p14:creationId xmlns:p14="http://schemas.microsoft.com/office/powerpoint/2010/main" val="24896883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Combining ICU type"/>
          <p:cNvSpPr txBox="1">
            <a:spLocks noGrp="1"/>
          </p:cNvSpPr>
          <p:nvPr>
            <p:ph type="title"/>
          </p:nvPr>
        </p:nvSpPr>
        <p:spPr>
          <a:xfrm>
            <a:off x="581891" y="477539"/>
            <a:ext cx="6885077" cy="320088"/>
          </a:xfrm>
          <a:prstGeom prst="rect">
            <a:avLst/>
          </a:prstGeom>
        </p:spPr>
        <p:txBody>
          <a:bodyPr/>
          <a:lstStyle/>
          <a:p>
            <a:r>
              <a:rPr dirty="0"/>
              <a:t>Combining ICU </a:t>
            </a:r>
            <a:r>
              <a:rPr lang="en-US" dirty="0"/>
              <a:t>T</a:t>
            </a:r>
            <a:r>
              <a:rPr dirty="0"/>
              <a:t>ype</a:t>
            </a:r>
            <a:r>
              <a:rPr lang="en-US" dirty="0"/>
              <a:t>s</a:t>
            </a:r>
            <a:endParaRPr dirty="0"/>
          </a:p>
        </p:txBody>
      </p:sp>
      <p:graphicFrame>
        <p:nvGraphicFramePr>
          <p:cNvPr id="4" name="Table 3">
            <a:extLst>
              <a:ext uri="{FF2B5EF4-FFF2-40B4-BE49-F238E27FC236}">
                <a16:creationId xmlns:a16="http://schemas.microsoft.com/office/drawing/2014/main" id="{F3BA7DFD-FBA8-AF45-98D4-05635571ED8F}"/>
              </a:ext>
            </a:extLst>
          </p:cNvPr>
          <p:cNvGraphicFramePr>
            <a:graphicFrameLocks noGrp="1"/>
          </p:cNvGraphicFramePr>
          <p:nvPr>
            <p:extLst>
              <p:ext uri="{D42A27DB-BD31-4B8C-83A1-F6EECF244321}">
                <p14:modId xmlns:p14="http://schemas.microsoft.com/office/powerpoint/2010/main" val="2667581652"/>
              </p:ext>
            </p:extLst>
          </p:nvPr>
        </p:nvGraphicFramePr>
        <p:xfrm>
          <a:off x="772885" y="859972"/>
          <a:ext cx="7750629" cy="3820882"/>
        </p:xfrm>
        <a:graphic>
          <a:graphicData uri="http://schemas.openxmlformats.org/drawingml/2006/table">
            <a:tbl>
              <a:tblPr firstRow="1" bandRow="1">
                <a:tableStyleId>{5C22544A-7EE6-4342-B048-85BDC9FD1C3A}</a:tableStyleId>
              </a:tblPr>
              <a:tblGrid>
                <a:gridCol w="3155129">
                  <a:extLst>
                    <a:ext uri="{9D8B030D-6E8A-4147-A177-3AD203B41FA5}">
                      <a16:colId xmlns:a16="http://schemas.microsoft.com/office/drawing/2014/main" val="2151406668"/>
                    </a:ext>
                  </a:extLst>
                </a:gridCol>
                <a:gridCol w="4595500">
                  <a:extLst>
                    <a:ext uri="{9D8B030D-6E8A-4147-A177-3AD203B41FA5}">
                      <a16:colId xmlns:a16="http://schemas.microsoft.com/office/drawing/2014/main" val="1552268937"/>
                    </a:ext>
                  </a:extLst>
                </a:gridCol>
              </a:tblGrid>
              <a:tr h="600146">
                <a:tc>
                  <a:txBody>
                    <a:bodyPr/>
                    <a:lstStyle/>
                    <a:p>
                      <a:pPr algn="ctr"/>
                      <a:r>
                        <a:rPr lang="en-US" dirty="0"/>
                        <a:t>ICU Type</a:t>
                      </a:r>
                    </a:p>
                  </a:txBody>
                  <a:tcPr/>
                </a:tc>
                <a:tc>
                  <a:txBody>
                    <a:bodyPr/>
                    <a:lstStyle/>
                    <a:p>
                      <a:pPr algn="ctr"/>
                      <a:r>
                        <a:rPr lang="en-US" dirty="0"/>
                        <a:t>RMSE mean of difference </a:t>
                      </a:r>
                      <a:r>
                        <a:rPr lang="en-US" dirty="0" err="1"/>
                        <a:t>w.r.t</a:t>
                      </a:r>
                      <a:r>
                        <a:rPr lang="en-US" dirty="0"/>
                        <a:t> baseline</a:t>
                      </a:r>
                    </a:p>
                  </a:txBody>
                  <a:tcPr/>
                </a:tc>
                <a:extLst>
                  <a:ext uri="{0D108BD9-81ED-4DB2-BD59-A6C34878D82A}">
                    <a16:rowId xmlns:a16="http://schemas.microsoft.com/office/drawing/2014/main" val="1805635297"/>
                  </a:ext>
                </a:extLst>
              </a:tr>
              <a:tr h="402592">
                <a:tc>
                  <a:txBody>
                    <a:bodyPr/>
                    <a:lstStyle/>
                    <a:p>
                      <a:pPr algn="ctr"/>
                      <a:r>
                        <a:rPr lang="en-US" dirty="0">
                          <a:highlight>
                            <a:srgbClr val="00FFFF"/>
                          </a:highlight>
                        </a:rPr>
                        <a:t>1</a:t>
                      </a:r>
                      <a:r>
                        <a:rPr lang="en-US" dirty="0"/>
                        <a:t> Coronary Care</a:t>
                      </a:r>
                    </a:p>
                  </a:txBody>
                  <a:tcPr/>
                </a:tc>
                <a:tc>
                  <a:txBody>
                    <a:bodyPr/>
                    <a:lstStyle/>
                    <a:p>
                      <a:pPr algn="ctr"/>
                      <a:r>
                        <a:rPr lang="en-US" dirty="0"/>
                        <a:t>-1.97</a:t>
                      </a:r>
                    </a:p>
                  </a:txBody>
                  <a:tcPr/>
                </a:tc>
                <a:extLst>
                  <a:ext uri="{0D108BD9-81ED-4DB2-BD59-A6C34878D82A}">
                    <a16:rowId xmlns:a16="http://schemas.microsoft.com/office/drawing/2014/main" val="2500883727"/>
                  </a:ext>
                </a:extLst>
              </a:tr>
              <a:tr h="402592">
                <a:tc>
                  <a:txBody>
                    <a:bodyPr/>
                    <a:lstStyle/>
                    <a:p>
                      <a:pPr algn="ctr"/>
                      <a:r>
                        <a:rPr lang="en-US" dirty="0">
                          <a:highlight>
                            <a:srgbClr val="00FFFF"/>
                          </a:highlight>
                        </a:rPr>
                        <a:t>2</a:t>
                      </a:r>
                      <a:r>
                        <a:rPr lang="en-US" dirty="0"/>
                        <a:t> Cardiac Surgery</a:t>
                      </a:r>
                    </a:p>
                  </a:txBody>
                  <a:tcPr/>
                </a:tc>
                <a:tc>
                  <a:txBody>
                    <a:bodyPr/>
                    <a:lstStyle/>
                    <a:p>
                      <a:pPr algn="ctr"/>
                      <a:r>
                        <a:rPr lang="en-US" dirty="0"/>
                        <a:t>-9.39</a:t>
                      </a:r>
                    </a:p>
                  </a:txBody>
                  <a:tcPr/>
                </a:tc>
                <a:extLst>
                  <a:ext uri="{0D108BD9-81ED-4DB2-BD59-A6C34878D82A}">
                    <a16:rowId xmlns:a16="http://schemas.microsoft.com/office/drawing/2014/main" val="2079077770"/>
                  </a:ext>
                </a:extLst>
              </a:tr>
              <a:tr h="402592">
                <a:tc>
                  <a:txBody>
                    <a:bodyPr/>
                    <a:lstStyle/>
                    <a:p>
                      <a:pPr algn="ctr"/>
                      <a:r>
                        <a:rPr lang="en-US" dirty="0">
                          <a:highlight>
                            <a:srgbClr val="FFFF00"/>
                          </a:highlight>
                        </a:rPr>
                        <a:t>3</a:t>
                      </a:r>
                      <a:r>
                        <a:rPr lang="en-US" dirty="0"/>
                        <a:t> Medical</a:t>
                      </a:r>
                    </a:p>
                  </a:txBody>
                  <a:tcPr/>
                </a:tc>
                <a:tc>
                  <a:txBody>
                    <a:bodyPr/>
                    <a:lstStyle/>
                    <a:p>
                      <a:pPr algn="ctr"/>
                      <a:r>
                        <a:rPr lang="en-US" dirty="0"/>
                        <a:t>-7.56</a:t>
                      </a:r>
                    </a:p>
                  </a:txBody>
                  <a:tcPr/>
                </a:tc>
                <a:extLst>
                  <a:ext uri="{0D108BD9-81ED-4DB2-BD59-A6C34878D82A}">
                    <a16:rowId xmlns:a16="http://schemas.microsoft.com/office/drawing/2014/main" val="543495679"/>
                  </a:ext>
                </a:extLst>
              </a:tr>
              <a:tr h="402592">
                <a:tc>
                  <a:txBody>
                    <a:bodyPr/>
                    <a:lstStyle/>
                    <a:p>
                      <a:pPr algn="ctr"/>
                      <a:r>
                        <a:rPr lang="en-US" dirty="0">
                          <a:highlight>
                            <a:srgbClr val="FFFF00"/>
                          </a:highlight>
                        </a:rPr>
                        <a:t>4</a:t>
                      </a:r>
                      <a:r>
                        <a:rPr lang="en-US" dirty="0"/>
                        <a:t> Surgical</a:t>
                      </a:r>
                    </a:p>
                  </a:txBody>
                  <a:tcPr/>
                </a:tc>
                <a:tc>
                  <a:txBody>
                    <a:bodyPr/>
                    <a:lstStyle/>
                    <a:p>
                      <a:pPr algn="ctr"/>
                      <a:r>
                        <a:rPr lang="en-US" dirty="0"/>
                        <a:t>-6.07</a:t>
                      </a:r>
                    </a:p>
                  </a:txBody>
                  <a:tcPr/>
                </a:tc>
                <a:extLst>
                  <a:ext uri="{0D108BD9-81ED-4DB2-BD59-A6C34878D82A}">
                    <a16:rowId xmlns:a16="http://schemas.microsoft.com/office/drawing/2014/main" val="559119594"/>
                  </a:ext>
                </a:extLst>
              </a:tr>
              <a:tr h="402592">
                <a:tc>
                  <a:txBody>
                    <a:bodyPr/>
                    <a:lstStyle/>
                    <a:p>
                      <a:pPr algn="ctr"/>
                      <a:r>
                        <a:rPr lang="en-US" dirty="0"/>
                        <a:t>ALL</a:t>
                      </a:r>
                    </a:p>
                  </a:txBody>
                  <a:tcPr/>
                </a:tc>
                <a:tc>
                  <a:txBody>
                    <a:bodyPr/>
                    <a:lstStyle/>
                    <a:p>
                      <a:pPr algn="ctr"/>
                      <a:r>
                        <a:rPr lang="en-US" dirty="0"/>
                        <a:t>6.58</a:t>
                      </a:r>
                    </a:p>
                  </a:txBody>
                  <a:tcPr/>
                </a:tc>
                <a:extLst>
                  <a:ext uri="{0D108BD9-81ED-4DB2-BD59-A6C34878D82A}">
                    <a16:rowId xmlns:a16="http://schemas.microsoft.com/office/drawing/2014/main" val="968352832"/>
                  </a:ext>
                </a:extLst>
              </a:tr>
              <a:tr h="402592">
                <a:tc>
                  <a:txBody>
                    <a:bodyPr/>
                    <a:lstStyle/>
                    <a:p>
                      <a:pPr algn="ctr"/>
                      <a:r>
                        <a:rPr lang="en-US" b="1" dirty="0"/>
                        <a:t>Combined (</a:t>
                      </a:r>
                      <a:r>
                        <a:rPr lang="en-US" b="1" dirty="0">
                          <a:highlight>
                            <a:srgbClr val="00FFFF"/>
                          </a:highlight>
                        </a:rPr>
                        <a:t>1</a:t>
                      </a:r>
                      <a:r>
                        <a:rPr lang="en-US" b="1" dirty="0"/>
                        <a:t>,</a:t>
                      </a:r>
                      <a:r>
                        <a:rPr lang="en-US" b="1" dirty="0">
                          <a:highlight>
                            <a:srgbClr val="00FFFF"/>
                          </a:highlight>
                        </a:rPr>
                        <a:t>2</a:t>
                      </a:r>
                      <a:r>
                        <a:rPr lang="en-US" b="1" dirty="0"/>
                        <a:t>) (</a:t>
                      </a:r>
                      <a:r>
                        <a:rPr lang="en-US" b="1" dirty="0">
                          <a:highlight>
                            <a:srgbClr val="FFFF00"/>
                          </a:highlight>
                        </a:rPr>
                        <a:t>3</a:t>
                      </a:r>
                      <a:r>
                        <a:rPr lang="en-US" b="1" dirty="0"/>
                        <a:t>,</a:t>
                      </a:r>
                      <a:r>
                        <a:rPr lang="en-US" b="1" dirty="0">
                          <a:highlight>
                            <a:srgbClr val="FFFF00"/>
                          </a:highlight>
                        </a:rPr>
                        <a:t>4</a:t>
                      </a:r>
                      <a:r>
                        <a:rPr lang="en-US" b="1" dirty="0"/>
                        <a:t>)</a:t>
                      </a:r>
                    </a:p>
                  </a:txBody>
                  <a:tcPr/>
                </a:tc>
                <a:tc>
                  <a:txBody>
                    <a:bodyPr/>
                    <a:lstStyle/>
                    <a:p>
                      <a:pPr algn="ctr"/>
                      <a:r>
                        <a:rPr lang="en-US" b="1" dirty="0"/>
                        <a:t>(-9.48)(-9.96)</a:t>
                      </a:r>
                    </a:p>
                  </a:txBody>
                  <a:tcPr/>
                </a:tc>
                <a:extLst>
                  <a:ext uri="{0D108BD9-81ED-4DB2-BD59-A6C34878D82A}">
                    <a16:rowId xmlns:a16="http://schemas.microsoft.com/office/drawing/2014/main" val="1433282695"/>
                  </a:ext>
                </a:extLst>
              </a:tr>
              <a:tr h="40259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Combined (1,2,3) (4)</a:t>
                      </a:r>
                    </a:p>
                  </a:txBody>
                  <a:tcPr/>
                </a:tc>
                <a:tc>
                  <a:txBody>
                    <a:bodyPr/>
                    <a:lstStyle/>
                    <a:p>
                      <a:pPr algn="ctr"/>
                      <a:r>
                        <a:rPr lang="en-US" dirty="0"/>
                        <a:t>(-12.44) (-4.66)</a:t>
                      </a:r>
                    </a:p>
                  </a:txBody>
                  <a:tcPr/>
                </a:tc>
                <a:extLst>
                  <a:ext uri="{0D108BD9-81ED-4DB2-BD59-A6C34878D82A}">
                    <a16:rowId xmlns:a16="http://schemas.microsoft.com/office/drawing/2014/main" val="1153706852"/>
                  </a:ext>
                </a:extLst>
              </a:tr>
              <a:tr h="40259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Combined (1,2,4) (3)</a:t>
                      </a:r>
                    </a:p>
                  </a:txBody>
                  <a:tcPr/>
                </a:tc>
                <a:tc>
                  <a:txBody>
                    <a:bodyPr/>
                    <a:lstStyle/>
                    <a:p>
                      <a:pPr algn="ctr"/>
                      <a:r>
                        <a:rPr lang="en-US" dirty="0"/>
                        <a:t>(-1.7) (-7.45)</a:t>
                      </a:r>
                    </a:p>
                  </a:txBody>
                  <a:tcPr/>
                </a:tc>
                <a:extLst>
                  <a:ext uri="{0D108BD9-81ED-4DB2-BD59-A6C34878D82A}">
                    <a16:rowId xmlns:a16="http://schemas.microsoft.com/office/drawing/2014/main" val="683266080"/>
                  </a:ext>
                </a:extLst>
              </a:tr>
            </a:tbl>
          </a:graphicData>
        </a:graphic>
      </p:graphicFrame>
    </p:spTree>
    <p:extLst>
      <p:ext uri="{BB962C8B-B14F-4D97-AF65-F5344CB8AC3E}">
        <p14:creationId xmlns:p14="http://schemas.microsoft.com/office/powerpoint/2010/main" val="107701104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Interpretability"/>
          <p:cNvSpPr txBox="1">
            <a:spLocks noGrp="1"/>
          </p:cNvSpPr>
          <p:nvPr>
            <p:ph type="title"/>
          </p:nvPr>
        </p:nvSpPr>
        <p:spPr>
          <a:prstGeom prst="rect">
            <a:avLst/>
          </a:prstGeom>
        </p:spPr>
        <p:txBody>
          <a:bodyPr/>
          <a:lstStyle/>
          <a:p>
            <a:r>
              <a:rPr dirty="0"/>
              <a:t>Interpretability</a:t>
            </a:r>
          </a:p>
        </p:txBody>
      </p:sp>
      <p:pic>
        <p:nvPicPr>
          <p:cNvPr id="165" name="Screen Shot 2018-10-02 at 17.15.22.png" descr="Screen Shot 2018-10-02 at 17.15.22.png"/>
          <p:cNvPicPr>
            <a:picLocks noChangeAspect="1"/>
          </p:cNvPicPr>
          <p:nvPr/>
        </p:nvPicPr>
        <p:blipFill rotWithShape="1">
          <a:blip r:embed="rId3">
            <a:extLst/>
          </a:blip>
          <a:srcRect l="271" t="1086" r="3967" b="16205"/>
          <a:stretch/>
        </p:blipFill>
        <p:spPr>
          <a:xfrm>
            <a:off x="264963" y="813391"/>
            <a:ext cx="8734994" cy="3318400"/>
          </a:xfrm>
          <a:prstGeom prst="rect">
            <a:avLst/>
          </a:prstGeom>
          <a:ln w="12700">
            <a:miter lim="400000"/>
          </a:ln>
        </p:spPr>
      </p:pic>
      <p:sp>
        <p:nvSpPr>
          <p:cNvPr id="2" name="TextBox 1">
            <a:extLst>
              <a:ext uri="{FF2B5EF4-FFF2-40B4-BE49-F238E27FC236}">
                <a16:creationId xmlns:a16="http://schemas.microsoft.com/office/drawing/2014/main" id="{60C2DC89-B252-F440-BF5B-C9C68BA9F0B0}"/>
              </a:ext>
            </a:extLst>
          </p:cNvPr>
          <p:cNvSpPr txBox="1"/>
          <p:nvPr/>
        </p:nvSpPr>
        <p:spPr>
          <a:xfrm>
            <a:off x="243191" y="4321818"/>
            <a:ext cx="3317132" cy="307777"/>
          </a:xfrm>
          <a:prstGeom prst="rect">
            <a:avLst/>
          </a:prstGeom>
          <a:noFill/>
        </p:spPr>
        <p:txBody>
          <a:bodyPr wrap="square" rtlCol="0">
            <a:spAutoFit/>
          </a:bodyPr>
          <a:lstStyle/>
          <a:p>
            <a:r>
              <a:rPr lang="en-US" sz="1400" b="1" dirty="0"/>
              <a:t>Transition matrix ICU types 1 &amp; 2</a:t>
            </a:r>
          </a:p>
        </p:txBody>
      </p:sp>
      <p:sp>
        <p:nvSpPr>
          <p:cNvPr id="5" name="TextBox 4">
            <a:extLst>
              <a:ext uri="{FF2B5EF4-FFF2-40B4-BE49-F238E27FC236}">
                <a16:creationId xmlns:a16="http://schemas.microsoft.com/office/drawing/2014/main" id="{416EC7C3-ECF4-1848-B614-4C1C0B791E11}"/>
              </a:ext>
            </a:extLst>
          </p:cNvPr>
          <p:cNvSpPr txBox="1"/>
          <p:nvPr/>
        </p:nvSpPr>
        <p:spPr>
          <a:xfrm>
            <a:off x="5826868" y="4312091"/>
            <a:ext cx="3317132" cy="307777"/>
          </a:xfrm>
          <a:prstGeom prst="rect">
            <a:avLst/>
          </a:prstGeom>
          <a:noFill/>
        </p:spPr>
        <p:txBody>
          <a:bodyPr wrap="square" rtlCol="0">
            <a:spAutoFit/>
          </a:bodyPr>
          <a:lstStyle/>
          <a:p>
            <a:r>
              <a:rPr lang="en-US" sz="1400" b="1" dirty="0"/>
              <a:t>Transition matrix ICU types 3 &amp; 4</a:t>
            </a:r>
          </a:p>
        </p:txBody>
      </p:sp>
      <p:sp>
        <p:nvSpPr>
          <p:cNvPr id="3" name="TextBox 2">
            <a:extLst>
              <a:ext uri="{FF2B5EF4-FFF2-40B4-BE49-F238E27FC236}">
                <a16:creationId xmlns:a16="http://schemas.microsoft.com/office/drawing/2014/main" id="{0026BA8C-3563-044B-8BDE-DAE92710519C}"/>
              </a:ext>
            </a:extLst>
          </p:cNvPr>
          <p:cNvSpPr txBox="1"/>
          <p:nvPr/>
        </p:nvSpPr>
        <p:spPr>
          <a:xfrm>
            <a:off x="4320846" y="2391354"/>
            <a:ext cx="972543" cy="1538883"/>
          </a:xfrm>
          <a:prstGeom prst="rect">
            <a:avLst/>
          </a:prstGeom>
          <a:noFill/>
        </p:spPr>
        <p:txBody>
          <a:bodyPr wrap="square" rtlCol="0">
            <a:spAutoFit/>
          </a:bodyPr>
          <a:lstStyle/>
          <a:p>
            <a:r>
              <a:rPr lang="en-US" sz="1400" b="1" dirty="0"/>
              <a:t>Most probable starting state</a:t>
            </a:r>
          </a:p>
          <a:p>
            <a:endParaRPr lang="en-US" sz="1400" dirty="0"/>
          </a:p>
          <a:p>
            <a:endParaRPr lang="en-US" dirty="0"/>
          </a:p>
        </p:txBody>
      </p:sp>
      <p:sp>
        <p:nvSpPr>
          <p:cNvPr id="4" name="Donut 3">
            <a:extLst>
              <a:ext uri="{FF2B5EF4-FFF2-40B4-BE49-F238E27FC236}">
                <a16:creationId xmlns:a16="http://schemas.microsoft.com/office/drawing/2014/main" id="{ECE17F50-0375-3445-AEE1-5911AA3D122A}"/>
              </a:ext>
            </a:extLst>
          </p:cNvPr>
          <p:cNvSpPr/>
          <p:nvPr/>
        </p:nvSpPr>
        <p:spPr>
          <a:xfrm>
            <a:off x="4192866" y="2467562"/>
            <a:ext cx="184937" cy="184825"/>
          </a:xfrm>
          <a:prstGeom prst="donut">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6" name="&quot;No&quot; Symbol 5">
            <a:extLst>
              <a:ext uri="{FF2B5EF4-FFF2-40B4-BE49-F238E27FC236}">
                <a16:creationId xmlns:a16="http://schemas.microsoft.com/office/drawing/2014/main" id="{A09071DB-A057-3641-910A-E8EB6A6D7EF0}"/>
              </a:ext>
            </a:extLst>
          </p:cNvPr>
          <p:cNvSpPr/>
          <p:nvPr/>
        </p:nvSpPr>
        <p:spPr>
          <a:xfrm>
            <a:off x="4221415" y="3577075"/>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0" name="&quot;No&quot; Symbol 9">
            <a:extLst>
              <a:ext uri="{FF2B5EF4-FFF2-40B4-BE49-F238E27FC236}">
                <a16:creationId xmlns:a16="http://schemas.microsoft.com/office/drawing/2014/main" id="{FB6AC3D1-3D6D-EA4F-B315-FA7F57BCD597}"/>
              </a:ext>
            </a:extLst>
          </p:cNvPr>
          <p:cNvSpPr/>
          <p:nvPr/>
        </p:nvSpPr>
        <p:spPr>
          <a:xfrm>
            <a:off x="662708" y="1076528"/>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1" name="&quot;No&quot; Symbol 10">
            <a:extLst>
              <a:ext uri="{FF2B5EF4-FFF2-40B4-BE49-F238E27FC236}">
                <a16:creationId xmlns:a16="http://schemas.microsoft.com/office/drawing/2014/main" id="{95AF2C09-F9E3-0740-83CB-612AC503880C}"/>
              </a:ext>
            </a:extLst>
          </p:cNvPr>
          <p:cNvSpPr/>
          <p:nvPr/>
        </p:nvSpPr>
        <p:spPr>
          <a:xfrm>
            <a:off x="5407667" y="1076528"/>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2" name="&quot;No&quot; Symbol 11">
            <a:extLst>
              <a:ext uri="{FF2B5EF4-FFF2-40B4-BE49-F238E27FC236}">
                <a16:creationId xmlns:a16="http://schemas.microsoft.com/office/drawing/2014/main" id="{15E46A97-39C3-B944-9E55-5654B47D31DA}"/>
              </a:ext>
            </a:extLst>
          </p:cNvPr>
          <p:cNvSpPr/>
          <p:nvPr/>
        </p:nvSpPr>
        <p:spPr>
          <a:xfrm>
            <a:off x="7227423" y="2846057"/>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3" name="&quot;No&quot; Symbol 12">
            <a:extLst>
              <a:ext uri="{FF2B5EF4-FFF2-40B4-BE49-F238E27FC236}">
                <a16:creationId xmlns:a16="http://schemas.microsoft.com/office/drawing/2014/main" id="{40F44701-3F59-3842-B95C-9D6C26C91621}"/>
              </a:ext>
            </a:extLst>
          </p:cNvPr>
          <p:cNvSpPr/>
          <p:nvPr/>
        </p:nvSpPr>
        <p:spPr>
          <a:xfrm>
            <a:off x="5779457" y="1440010"/>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4" name="Donut 13">
            <a:extLst>
              <a:ext uri="{FF2B5EF4-FFF2-40B4-BE49-F238E27FC236}">
                <a16:creationId xmlns:a16="http://schemas.microsoft.com/office/drawing/2014/main" id="{DE08BD75-BE1A-AD4B-A740-25F2FD198477}"/>
              </a:ext>
            </a:extLst>
          </p:cNvPr>
          <p:cNvSpPr/>
          <p:nvPr/>
        </p:nvSpPr>
        <p:spPr>
          <a:xfrm>
            <a:off x="7683235" y="3819523"/>
            <a:ext cx="184937" cy="184825"/>
          </a:xfrm>
          <a:prstGeom prst="donut">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5" name="Donut 14">
            <a:extLst>
              <a:ext uri="{FF2B5EF4-FFF2-40B4-BE49-F238E27FC236}">
                <a16:creationId xmlns:a16="http://schemas.microsoft.com/office/drawing/2014/main" id="{FFA4B140-1474-6E41-AF26-B3C26650DAC8}"/>
              </a:ext>
            </a:extLst>
          </p:cNvPr>
          <p:cNvSpPr/>
          <p:nvPr/>
        </p:nvSpPr>
        <p:spPr>
          <a:xfrm>
            <a:off x="3281991" y="3828814"/>
            <a:ext cx="184937" cy="184825"/>
          </a:xfrm>
          <a:prstGeom prst="donut">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6" name="&quot;No&quot; Symbol 15">
            <a:extLst>
              <a:ext uri="{FF2B5EF4-FFF2-40B4-BE49-F238E27FC236}">
                <a16:creationId xmlns:a16="http://schemas.microsoft.com/office/drawing/2014/main" id="{0308657F-2C8F-5848-9A47-55CBFC005C6E}"/>
              </a:ext>
            </a:extLst>
          </p:cNvPr>
          <p:cNvSpPr/>
          <p:nvPr/>
        </p:nvSpPr>
        <p:spPr>
          <a:xfrm>
            <a:off x="7554811" y="3212466"/>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aphicFrame>
        <p:nvGraphicFramePr>
          <p:cNvPr id="18" name="Table 17">
            <a:extLst>
              <a:ext uri="{FF2B5EF4-FFF2-40B4-BE49-F238E27FC236}">
                <a16:creationId xmlns:a16="http://schemas.microsoft.com/office/drawing/2014/main" id="{D9D5B897-3285-C240-9E4C-DB6D3F3525A5}"/>
              </a:ext>
            </a:extLst>
          </p:cNvPr>
          <p:cNvGraphicFramePr>
            <a:graphicFrameLocks noGrp="1"/>
          </p:cNvGraphicFramePr>
          <p:nvPr>
            <p:extLst>
              <p:ext uri="{D42A27DB-BD31-4B8C-83A1-F6EECF244321}">
                <p14:modId xmlns:p14="http://schemas.microsoft.com/office/powerpoint/2010/main" val="2085573463"/>
              </p:ext>
            </p:extLst>
          </p:nvPr>
        </p:nvGraphicFramePr>
        <p:xfrm>
          <a:off x="3544629" y="3874284"/>
          <a:ext cx="1898228" cy="828153"/>
        </p:xfrm>
        <a:graphic>
          <a:graphicData uri="http://schemas.openxmlformats.org/drawingml/2006/table">
            <a:tbl>
              <a:tblPr firstRow="1" bandRow="1">
                <a:tableStyleId>{F5AB1C69-6EDB-4FF4-983F-18BD219EF322}</a:tableStyleId>
              </a:tblPr>
              <a:tblGrid>
                <a:gridCol w="701994">
                  <a:extLst>
                    <a:ext uri="{9D8B030D-6E8A-4147-A177-3AD203B41FA5}">
                      <a16:colId xmlns:a16="http://schemas.microsoft.com/office/drawing/2014/main" val="4200545274"/>
                    </a:ext>
                  </a:extLst>
                </a:gridCol>
                <a:gridCol w="494740">
                  <a:extLst>
                    <a:ext uri="{9D8B030D-6E8A-4147-A177-3AD203B41FA5}">
                      <a16:colId xmlns:a16="http://schemas.microsoft.com/office/drawing/2014/main" val="955002753"/>
                    </a:ext>
                  </a:extLst>
                </a:gridCol>
                <a:gridCol w="701494">
                  <a:extLst>
                    <a:ext uri="{9D8B030D-6E8A-4147-A177-3AD203B41FA5}">
                      <a16:colId xmlns:a16="http://schemas.microsoft.com/office/drawing/2014/main" val="2690259446"/>
                    </a:ext>
                  </a:extLst>
                </a:gridCol>
              </a:tblGrid>
              <a:tr h="276051">
                <a:tc>
                  <a:txBody>
                    <a:bodyPr/>
                    <a:lstStyle/>
                    <a:p>
                      <a:pPr algn="ctr"/>
                      <a:r>
                        <a:rPr lang="en-US" sz="1200" dirty="0"/>
                        <a:t>S/ E</a:t>
                      </a:r>
                    </a:p>
                  </a:txBody>
                  <a:tcPr/>
                </a:tc>
                <a:tc>
                  <a:txBody>
                    <a:bodyPr/>
                    <a:lstStyle/>
                    <a:p>
                      <a:pPr algn="ctr"/>
                      <a:endParaRPr lang="en-US" sz="1200" dirty="0"/>
                    </a:p>
                  </a:txBody>
                  <a:tcPr/>
                </a:tc>
                <a:tc>
                  <a:txBody>
                    <a:bodyPr/>
                    <a:lstStyle/>
                    <a:p>
                      <a:pPr algn="ctr"/>
                      <a:r>
                        <a:rPr lang="en-US" sz="1200" dirty="0"/>
                        <a:t>Not </a:t>
                      </a:r>
                    </a:p>
                  </a:txBody>
                  <a:tcPr/>
                </a:tc>
                <a:extLst>
                  <a:ext uri="{0D108BD9-81ED-4DB2-BD59-A6C34878D82A}">
                    <a16:rowId xmlns:a16="http://schemas.microsoft.com/office/drawing/2014/main" val="251956158"/>
                  </a:ext>
                </a:extLst>
              </a:tr>
              <a:tr h="276051">
                <a:tc>
                  <a:txBody>
                    <a:bodyPr/>
                    <a:lstStyle/>
                    <a:p>
                      <a:pPr algn="ctr"/>
                      <a:r>
                        <a:rPr lang="en-US" sz="1200" dirty="0"/>
                        <a:t>7</a:t>
                      </a:r>
                    </a:p>
                  </a:txBody>
                  <a:tcPr/>
                </a:tc>
                <a:tc>
                  <a:txBody>
                    <a:bodyPr/>
                    <a:lstStyle/>
                    <a:p>
                      <a:pPr algn="ctr"/>
                      <a:r>
                        <a:rPr lang="en-US" sz="1200" b="1" dirty="0"/>
                        <a:t>6.43</a:t>
                      </a:r>
                    </a:p>
                  </a:txBody>
                  <a:tcPr/>
                </a:tc>
                <a:tc>
                  <a:txBody>
                    <a:bodyPr/>
                    <a:lstStyle/>
                    <a:p>
                      <a:pPr algn="ctr"/>
                      <a:r>
                        <a:rPr lang="en-US" sz="1200" dirty="0"/>
                        <a:t>4.85</a:t>
                      </a:r>
                    </a:p>
                  </a:txBody>
                  <a:tcPr/>
                </a:tc>
                <a:extLst>
                  <a:ext uri="{0D108BD9-81ED-4DB2-BD59-A6C34878D82A}">
                    <a16:rowId xmlns:a16="http://schemas.microsoft.com/office/drawing/2014/main" val="2909688678"/>
                  </a:ext>
                </a:extLst>
              </a:tr>
              <a:tr h="276051">
                <a:tc>
                  <a:txBody>
                    <a:bodyPr/>
                    <a:lstStyle/>
                    <a:p>
                      <a:pPr algn="ctr"/>
                      <a:r>
                        <a:rPr lang="en-US" sz="1200" dirty="0"/>
                        <a:t>6</a:t>
                      </a:r>
                    </a:p>
                  </a:txBody>
                  <a:tcPr/>
                </a:tc>
                <a:tc>
                  <a:txBody>
                    <a:bodyPr/>
                    <a:lstStyle/>
                    <a:p>
                      <a:pPr algn="ctr"/>
                      <a:r>
                        <a:rPr lang="en-US" sz="1200" b="1" dirty="0"/>
                        <a:t>9.6</a:t>
                      </a:r>
                    </a:p>
                  </a:txBody>
                  <a:tcPr/>
                </a:tc>
                <a:tc>
                  <a:txBody>
                    <a:bodyPr/>
                    <a:lstStyle/>
                    <a:p>
                      <a:pPr algn="ctr"/>
                      <a:r>
                        <a:rPr lang="en-US" sz="1200" dirty="0"/>
                        <a:t>6.07</a:t>
                      </a:r>
                    </a:p>
                  </a:txBody>
                  <a:tcPr/>
                </a:tc>
                <a:extLst>
                  <a:ext uri="{0D108BD9-81ED-4DB2-BD59-A6C34878D82A}">
                    <a16:rowId xmlns:a16="http://schemas.microsoft.com/office/drawing/2014/main" val="3991768386"/>
                  </a:ext>
                </a:extLst>
              </a:tr>
            </a:tbl>
          </a:graphicData>
        </a:graphic>
      </p:graphicFrame>
      <p:sp>
        <p:nvSpPr>
          <p:cNvPr id="25" name="&quot;No&quot; Symbol 24">
            <a:extLst>
              <a:ext uri="{FF2B5EF4-FFF2-40B4-BE49-F238E27FC236}">
                <a16:creationId xmlns:a16="http://schemas.microsoft.com/office/drawing/2014/main" id="{B3D373BD-802D-C346-BC56-48722FCB25D9}"/>
              </a:ext>
            </a:extLst>
          </p:cNvPr>
          <p:cNvSpPr/>
          <p:nvPr/>
        </p:nvSpPr>
        <p:spPr>
          <a:xfrm>
            <a:off x="4359236" y="3922286"/>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6" name="Donut 25">
            <a:extLst>
              <a:ext uri="{FF2B5EF4-FFF2-40B4-BE49-F238E27FC236}">
                <a16:creationId xmlns:a16="http://schemas.microsoft.com/office/drawing/2014/main" id="{495ED5D8-1E62-6B41-8D59-F926C087C88E}"/>
              </a:ext>
            </a:extLst>
          </p:cNvPr>
          <p:cNvSpPr/>
          <p:nvPr/>
        </p:nvSpPr>
        <p:spPr>
          <a:xfrm>
            <a:off x="3659860" y="4229405"/>
            <a:ext cx="184937" cy="184825"/>
          </a:xfrm>
          <a:prstGeom prst="donut">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7" name="&quot;No&quot; Symbol 26">
            <a:extLst>
              <a:ext uri="{FF2B5EF4-FFF2-40B4-BE49-F238E27FC236}">
                <a16:creationId xmlns:a16="http://schemas.microsoft.com/office/drawing/2014/main" id="{4301461C-199F-CC49-B3AE-9E47AD932B94}"/>
              </a:ext>
            </a:extLst>
          </p:cNvPr>
          <p:cNvSpPr/>
          <p:nvPr/>
        </p:nvSpPr>
        <p:spPr>
          <a:xfrm>
            <a:off x="5248079" y="3930237"/>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8" name="Donut 27">
            <a:extLst>
              <a:ext uri="{FF2B5EF4-FFF2-40B4-BE49-F238E27FC236}">
                <a16:creationId xmlns:a16="http://schemas.microsoft.com/office/drawing/2014/main" id="{83BC655E-1F30-8243-B61A-CE2BD40F4553}"/>
              </a:ext>
            </a:extLst>
          </p:cNvPr>
          <p:cNvSpPr/>
          <p:nvPr/>
        </p:nvSpPr>
        <p:spPr>
          <a:xfrm>
            <a:off x="3659859" y="4465992"/>
            <a:ext cx="184937" cy="184825"/>
          </a:xfrm>
          <a:prstGeom prst="donut">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7" name="TextBox 16">
            <a:extLst>
              <a:ext uri="{FF2B5EF4-FFF2-40B4-BE49-F238E27FC236}">
                <a16:creationId xmlns:a16="http://schemas.microsoft.com/office/drawing/2014/main" id="{7745E78A-DC3A-CA42-A3F0-42D208253266}"/>
              </a:ext>
            </a:extLst>
          </p:cNvPr>
          <p:cNvSpPr txBox="1"/>
          <p:nvPr/>
        </p:nvSpPr>
        <p:spPr>
          <a:xfrm>
            <a:off x="1396149" y="3952257"/>
            <a:ext cx="1331301" cy="276999"/>
          </a:xfrm>
          <a:prstGeom prst="rect">
            <a:avLst/>
          </a:prstGeom>
          <a:solidFill>
            <a:schemeClr val="bg1"/>
          </a:solidFill>
        </p:spPr>
        <p:txBody>
          <a:bodyPr wrap="square" rtlCol="0">
            <a:spAutoFit/>
          </a:bodyPr>
          <a:lstStyle/>
          <a:p>
            <a:r>
              <a:rPr lang="en-US" sz="1200" b="1" dirty="0"/>
              <a:t>Current state</a:t>
            </a:r>
          </a:p>
        </p:txBody>
      </p:sp>
      <p:sp>
        <p:nvSpPr>
          <p:cNvPr id="29" name="TextBox 28">
            <a:extLst>
              <a:ext uri="{FF2B5EF4-FFF2-40B4-BE49-F238E27FC236}">
                <a16:creationId xmlns:a16="http://schemas.microsoft.com/office/drawing/2014/main" id="{8EEE1E1E-37F0-E84F-91AB-7A8932016DE8}"/>
              </a:ext>
            </a:extLst>
          </p:cNvPr>
          <p:cNvSpPr txBox="1"/>
          <p:nvPr/>
        </p:nvSpPr>
        <p:spPr>
          <a:xfrm>
            <a:off x="6211324" y="3980583"/>
            <a:ext cx="1331301" cy="276999"/>
          </a:xfrm>
          <a:prstGeom prst="rect">
            <a:avLst/>
          </a:prstGeom>
          <a:solidFill>
            <a:schemeClr val="bg1"/>
          </a:solidFill>
        </p:spPr>
        <p:txBody>
          <a:bodyPr wrap="square" rtlCol="0">
            <a:spAutoFit/>
          </a:bodyPr>
          <a:lstStyle/>
          <a:p>
            <a:r>
              <a:rPr lang="en-US" sz="1200" b="1" dirty="0"/>
              <a:t>Current state</a:t>
            </a:r>
          </a:p>
        </p:txBody>
      </p:sp>
      <p:sp>
        <p:nvSpPr>
          <p:cNvPr id="30" name="TextBox 29">
            <a:extLst>
              <a:ext uri="{FF2B5EF4-FFF2-40B4-BE49-F238E27FC236}">
                <a16:creationId xmlns:a16="http://schemas.microsoft.com/office/drawing/2014/main" id="{7541AC12-9D40-3F43-9FE0-7BD50FD9F22A}"/>
              </a:ext>
            </a:extLst>
          </p:cNvPr>
          <p:cNvSpPr txBox="1"/>
          <p:nvPr/>
        </p:nvSpPr>
        <p:spPr>
          <a:xfrm rot="16200000">
            <a:off x="-431168" y="1918561"/>
            <a:ext cx="1331301" cy="276999"/>
          </a:xfrm>
          <a:prstGeom prst="rect">
            <a:avLst/>
          </a:prstGeom>
          <a:solidFill>
            <a:schemeClr val="bg1"/>
          </a:solidFill>
        </p:spPr>
        <p:txBody>
          <a:bodyPr wrap="square" rtlCol="0">
            <a:spAutoFit/>
          </a:bodyPr>
          <a:lstStyle/>
          <a:p>
            <a:r>
              <a:rPr lang="en-US" sz="1200" b="1" dirty="0"/>
              <a:t>Next State</a:t>
            </a:r>
          </a:p>
        </p:txBody>
      </p:sp>
      <p:sp>
        <p:nvSpPr>
          <p:cNvPr id="31" name="TextBox 30">
            <a:extLst>
              <a:ext uri="{FF2B5EF4-FFF2-40B4-BE49-F238E27FC236}">
                <a16:creationId xmlns:a16="http://schemas.microsoft.com/office/drawing/2014/main" id="{693091C3-4B36-2C4A-8678-63A44305EE40}"/>
              </a:ext>
            </a:extLst>
          </p:cNvPr>
          <p:cNvSpPr txBox="1"/>
          <p:nvPr/>
        </p:nvSpPr>
        <p:spPr>
          <a:xfrm rot="16200000">
            <a:off x="4345460" y="1803042"/>
            <a:ext cx="1331301" cy="276999"/>
          </a:xfrm>
          <a:prstGeom prst="rect">
            <a:avLst/>
          </a:prstGeom>
          <a:solidFill>
            <a:schemeClr val="bg1"/>
          </a:solidFill>
        </p:spPr>
        <p:txBody>
          <a:bodyPr wrap="square" rtlCol="0">
            <a:spAutoFit/>
          </a:bodyPr>
          <a:lstStyle/>
          <a:p>
            <a:r>
              <a:rPr lang="en-US" sz="1200" b="1" dirty="0"/>
              <a:t>Next State</a:t>
            </a:r>
          </a:p>
        </p:txBody>
      </p:sp>
      <p:sp>
        <p:nvSpPr>
          <p:cNvPr id="8" name="TextBox 7">
            <a:extLst>
              <a:ext uri="{FF2B5EF4-FFF2-40B4-BE49-F238E27FC236}">
                <a16:creationId xmlns:a16="http://schemas.microsoft.com/office/drawing/2014/main" id="{C0B3C761-C46F-994E-856C-1CE6E9BC8486}"/>
              </a:ext>
            </a:extLst>
          </p:cNvPr>
          <p:cNvSpPr txBox="1"/>
          <p:nvPr/>
        </p:nvSpPr>
        <p:spPr>
          <a:xfrm>
            <a:off x="4359236" y="3379269"/>
            <a:ext cx="657021" cy="523220"/>
          </a:xfrm>
          <a:prstGeom prst="rect">
            <a:avLst/>
          </a:prstGeom>
          <a:noFill/>
        </p:spPr>
        <p:txBody>
          <a:bodyPr wrap="square" rtlCol="0">
            <a:spAutoFit/>
          </a:bodyPr>
          <a:lstStyle/>
          <a:p>
            <a:r>
              <a:rPr lang="en-US" sz="1400" b="1" dirty="0"/>
              <a:t>Trap state</a:t>
            </a:r>
          </a:p>
        </p:txBody>
      </p:sp>
    </p:spTree>
    <p:extLst>
      <p:ext uri="{BB962C8B-B14F-4D97-AF65-F5344CB8AC3E}">
        <p14:creationId xmlns:p14="http://schemas.microsoft.com/office/powerpoint/2010/main" val="32046017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3" grpId="0"/>
      <p:bldP spid="4" grpId="0" animBg="1"/>
      <p:bldP spid="6" grpId="0" animBg="1"/>
      <p:bldP spid="10" grpId="0" animBg="1"/>
      <p:bldP spid="11" grpId="0" animBg="1"/>
      <p:bldP spid="12" grpId="0" animBg="1"/>
      <p:bldP spid="13" grpId="0" animBg="1"/>
      <p:bldP spid="14" grpId="0" animBg="1"/>
      <p:bldP spid="15" grpId="0" animBg="1"/>
      <p:bldP spid="16" grpId="0" animBg="1"/>
      <p:bldP spid="25" grpId="0" animBg="1"/>
      <p:bldP spid="26" grpId="0" animBg="1"/>
      <p:bldP spid="27" grpId="0" animBg="1"/>
      <p:bldP spid="28" grpId="0" animBg="1"/>
      <p:bldP spid="17" grpId="0" animBg="1"/>
      <p:bldP spid="29" grpId="0" animBg="1"/>
      <p:bldP spid="30" grpId="0" animBg="1"/>
      <p:bldP spid="31" grpId="0" animBg="1"/>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E3054-5E71-0C43-894C-D4BA4E2A1643}"/>
              </a:ext>
            </a:extLst>
          </p:cNvPr>
          <p:cNvSpPr>
            <a:spLocks noGrp="1"/>
          </p:cNvSpPr>
          <p:nvPr>
            <p:ph type="title"/>
          </p:nvPr>
        </p:nvSpPr>
        <p:spPr/>
        <p:txBody>
          <a:bodyPr/>
          <a:lstStyle/>
          <a:p>
            <a:r>
              <a:rPr lang="en-US" dirty="0"/>
              <a:t>Conclusion, Future Work </a:t>
            </a:r>
          </a:p>
        </p:txBody>
      </p:sp>
      <p:sp>
        <p:nvSpPr>
          <p:cNvPr id="3" name="Text Placeholder 2">
            <a:extLst>
              <a:ext uri="{FF2B5EF4-FFF2-40B4-BE49-F238E27FC236}">
                <a16:creationId xmlns:a16="http://schemas.microsoft.com/office/drawing/2014/main" id="{9823993D-7FB5-A348-AD28-82D713633F66}"/>
              </a:ext>
            </a:extLst>
          </p:cNvPr>
          <p:cNvSpPr>
            <a:spLocks noGrp="1"/>
          </p:cNvSpPr>
          <p:nvPr>
            <p:ph type="body" idx="1"/>
          </p:nvPr>
        </p:nvSpPr>
        <p:spPr>
          <a:xfrm>
            <a:off x="668462" y="1327670"/>
            <a:ext cx="6777732" cy="2710253"/>
          </a:xfrm>
        </p:spPr>
        <p:txBody>
          <a:bodyPr/>
          <a:lstStyle/>
          <a:p>
            <a:pPr marL="285750" indent="-285750" algn="l" rtl="0" eaLnBrk="1" fontAlgn="base" hangingPunct="1">
              <a:spcBef>
                <a:spcPts val="1200"/>
              </a:spcBef>
              <a:spcAft>
                <a:spcPct val="0"/>
              </a:spcAft>
              <a:buClr>
                <a:srgbClr val="C00000"/>
              </a:buClr>
              <a:buFont typeface="Arial" panose="020B0604020202020204" pitchFamily="34" charset="0"/>
              <a:buChar char="•"/>
            </a:pPr>
            <a:r>
              <a:rPr lang="en-US" sz="2000" dirty="0"/>
              <a:t>Lower </a:t>
            </a:r>
            <a:r>
              <a:rPr lang="en-US" sz="2000" b="1" dirty="0"/>
              <a:t>RMSE</a:t>
            </a:r>
            <a:r>
              <a:rPr lang="en-US" sz="2000" dirty="0"/>
              <a:t>, Better </a:t>
            </a:r>
            <a:r>
              <a:rPr lang="en-US" sz="2000" b="1" dirty="0"/>
              <a:t>interpretability</a:t>
            </a:r>
          </a:p>
          <a:p>
            <a:pPr marL="285750" indent="-285750" algn="l" rtl="0" eaLnBrk="1" fontAlgn="base" hangingPunct="1">
              <a:spcBef>
                <a:spcPts val="1200"/>
              </a:spcBef>
              <a:spcAft>
                <a:spcPct val="0"/>
              </a:spcAft>
              <a:buClr>
                <a:srgbClr val="C00000"/>
              </a:buClr>
              <a:buFont typeface="Arial" panose="020B0604020202020204" pitchFamily="34" charset="0"/>
              <a:buChar char="•"/>
            </a:pPr>
            <a:r>
              <a:rPr lang="en-US" sz="2000" b="1" dirty="0"/>
              <a:t>Generalizability</a:t>
            </a:r>
            <a:r>
              <a:rPr lang="en-US" sz="2000" dirty="0"/>
              <a:t>, </a:t>
            </a:r>
            <a:r>
              <a:rPr lang="en-US" sz="2000" b="1" dirty="0"/>
              <a:t>Replication</a:t>
            </a:r>
            <a:r>
              <a:rPr lang="en-US" sz="2000" dirty="0"/>
              <a:t> on MIMIC III dataset</a:t>
            </a:r>
          </a:p>
          <a:p>
            <a:pPr marL="285750" indent="-285750" algn="l" rtl="0" eaLnBrk="1" fontAlgn="base" hangingPunct="1">
              <a:spcBef>
                <a:spcPts val="1200"/>
              </a:spcBef>
              <a:spcAft>
                <a:spcPct val="0"/>
              </a:spcAft>
              <a:buClr>
                <a:srgbClr val="C00000"/>
              </a:buClr>
              <a:buFont typeface="Arial" panose="020B0604020202020204" pitchFamily="34" charset="0"/>
              <a:buChar char="•"/>
            </a:pPr>
            <a:r>
              <a:rPr lang="en-US" sz="2000" dirty="0"/>
              <a:t>More </a:t>
            </a:r>
            <a:r>
              <a:rPr lang="en-US" sz="2000" b="1" dirty="0"/>
              <a:t>flexibility</a:t>
            </a:r>
            <a:r>
              <a:rPr lang="en-US" sz="2000" dirty="0"/>
              <a:t> in </a:t>
            </a:r>
            <a:r>
              <a:rPr lang="en-US" sz="2000" b="1" dirty="0"/>
              <a:t>#states </a:t>
            </a:r>
            <a:r>
              <a:rPr lang="en-US" sz="2000" dirty="0"/>
              <a:t>for different </a:t>
            </a:r>
            <a:r>
              <a:rPr lang="en-US" sz="2000" b="1" dirty="0"/>
              <a:t>populations</a:t>
            </a:r>
          </a:p>
          <a:p>
            <a:pPr marL="285750" indent="-285750">
              <a:buClr>
                <a:srgbClr val="C00000"/>
              </a:buClr>
              <a:buFont typeface="Arial" panose="020B0604020202020204" pitchFamily="34" charset="0"/>
              <a:buChar char="•"/>
            </a:pPr>
            <a:r>
              <a:rPr lang="en-US" sz="2000" b="1" dirty="0"/>
              <a:t>Auxiliary</a:t>
            </a:r>
            <a:r>
              <a:rPr lang="en-US" sz="2000" dirty="0"/>
              <a:t> information for patient </a:t>
            </a:r>
            <a:r>
              <a:rPr lang="en-US" sz="2000" b="1" dirty="0"/>
              <a:t>segmentation</a:t>
            </a:r>
          </a:p>
          <a:p>
            <a:pPr marL="285750" indent="-285750">
              <a:buClr>
                <a:srgbClr val="C00000"/>
              </a:buClr>
              <a:buFont typeface="Arial" panose="020B0604020202020204" pitchFamily="34" charset="0"/>
              <a:buChar char="•"/>
            </a:pPr>
            <a:r>
              <a:rPr lang="en-US" sz="2000" b="1" dirty="0"/>
              <a:t>Constraints</a:t>
            </a:r>
            <a:r>
              <a:rPr lang="en-US" sz="2000" dirty="0"/>
              <a:t> in </a:t>
            </a:r>
            <a:r>
              <a:rPr lang="en-US" sz="2000" b="1" dirty="0"/>
              <a:t>learning</a:t>
            </a:r>
            <a:r>
              <a:rPr lang="en-US" sz="2000" dirty="0"/>
              <a:t> HMM parameters</a:t>
            </a:r>
          </a:p>
          <a:p>
            <a:pPr marL="788670" lvl="1" indent="-285750">
              <a:buClr>
                <a:srgbClr val="C00000"/>
              </a:buClr>
              <a:buFont typeface="Arial" panose="020B0604020202020204" pitchFamily="34" charset="0"/>
              <a:buChar char="•"/>
            </a:pPr>
            <a:r>
              <a:rPr lang="en-US" sz="1600" dirty="0">
                <a:solidFill>
                  <a:schemeClr val="tx1"/>
                </a:solidFill>
              </a:rPr>
              <a:t>  </a:t>
            </a:r>
            <a:r>
              <a:rPr lang="en-US" sz="1600" b="1" dirty="0">
                <a:solidFill>
                  <a:schemeClr val="tx1"/>
                </a:solidFill>
              </a:rPr>
              <a:t>Minimum probability </a:t>
            </a:r>
            <a:r>
              <a:rPr lang="en-US" sz="1600" dirty="0">
                <a:solidFill>
                  <a:schemeClr val="tx1"/>
                </a:solidFill>
              </a:rPr>
              <a:t>in Transition matrix</a:t>
            </a:r>
          </a:p>
          <a:p>
            <a:pPr marL="788670" lvl="1" indent="-285750">
              <a:buClr>
                <a:srgbClr val="C00000"/>
              </a:buClr>
              <a:buFont typeface="Arial" panose="020B0604020202020204" pitchFamily="34" charset="0"/>
              <a:buChar char="•"/>
            </a:pPr>
            <a:endParaRPr lang="en-US" sz="1600" dirty="0"/>
          </a:p>
          <a:p>
            <a:pPr marL="285750" indent="-285750" algn="l" rtl="0" eaLnBrk="1" fontAlgn="base" hangingPunct="1">
              <a:spcBef>
                <a:spcPts val="1200"/>
              </a:spcBef>
              <a:spcAft>
                <a:spcPct val="0"/>
              </a:spcAft>
              <a:buClr>
                <a:srgbClr val="C00000"/>
              </a:buClr>
              <a:buFont typeface="Arial" panose="020B0604020202020204" pitchFamily="34" charset="0"/>
              <a:buChar char="•"/>
            </a:pPr>
            <a:endParaRPr lang="en-US" sz="2000" dirty="0"/>
          </a:p>
        </p:txBody>
      </p:sp>
      <p:sp>
        <p:nvSpPr>
          <p:cNvPr id="4" name="Slide Number Placeholder 3">
            <a:extLst>
              <a:ext uri="{FF2B5EF4-FFF2-40B4-BE49-F238E27FC236}">
                <a16:creationId xmlns:a16="http://schemas.microsoft.com/office/drawing/2014/main" id="{1D7B345D-A286-C741-9944-7A2EEBBD215D}"/>
              </a:ext>
            </a:extLst>
          </p:cNvPr>
          <p:cNvSpPr>
            <a:spLocks noGrp="1"/>
          </p:cNvSpPr>
          <p:nvPr>
            <p:ph type="sldNum" sz="quarter" idx="2"/>
          </p:nvPr>
        </p:nvSpPr>
        <p:spPr/>
        <p:txBody>
          <a:bodyPr/>
          <a:lstStyle/>
          <a:p>
            <a:fld id="{86CB4B4D-7CA3-9044-876B-883B54F8677D}" type="slidenum">
              <a:rPr lang="en-US" smtClean="0"/>
              <a:t>13</a:t>
            </a:fld>
            <a:endParaRPr lang="en-US"/>
          </a:p>
        </p:txBody>
      </p:sp>
      <p:pic>
        <p:nvPicPr>
          <p:cNvPr id="6" name="Picture 5">
            <a:extLst>
              <a:ext uri="{FF2B5EF4-FFF2-40B4-BE49-F238E27FC236}">
                <a16:creationId xmlns:a16="http://schemas.microsoft.com/office/drawing/2014/main" id="{2186CB8E-4AFE-4441-8A73-14B1A98874B8}"/>
              </a:ext>
            </a:extLst>
          </p:cNvPr>
          <p:cNvPicPr>
            <a:picLocks noChangeAspect="1"/>
          </p:cNvPicPr>
          <p:nvPr/>
        </p:nvPicPr>
        <p:blipFill>
          <a:blip r:embed="rId3"/>
          <a:stretch>
            <a:fillRect/>
          </a:stretch>
        </p:blipFill>
        <p:spPr>
          <a:xfrm>
            <a:off x="6648266" y="1496934"/>
            <a:ext cx="2000250" cy="1185863"/>
          </a:xfrm>
          <a:prstGeom prst="rect">
            <a:avLst/>
          </a:prstGeom>
        </p:spPr>
      </p:pic>
      <p:sp>
        <p:nvSpPr>
          <p:cNvPr id="5" name="TextBox 4">
            <a:extLst>
              <a:ext uri="{FF2B5EF4-FFF2-40B4-BE49-F238E27FC236}">
                <a16:creationId xmlns:a16="http://schemas.microsoft.com/office/drawing/2014/main" id="{A1A5ADFB-BDCA-114D-873D-230D62F0DDAC}"/>
              </a:ext>
            </a:extLst>
          </p:cNvPr>
          <p:cNvSpPr txBox="1"/>
          <p:nvPr/>
        </p:nvSpPr>
        <p:spPr>
          <a:xfrm>
            <a:off x="7200093" y="2562023"/>
            <a:ext cx="1537854" cy="153888"/>
          </a:xfrm>
          <a:prstGeom prst="rect">
            <a:avLst/>
          </a:prstGeom>
          <a:noFill/>
        </p:spPr>
        <p:txBody>
          <a:bodyPr wrap="square" rtlCol="0">
            <a:spAutoFit/>
          </a:bodyPr>
          <a:lstStyle/>
          <a:p>
            <a:r>
              <a:rPr lang="en-US" sz="400" dirty="0">
                <a:hlinkClick r:id="rId4"/>
              </a:rPr>
              <a:t>Source</a:t>
            </a:r>
            <a:endParaRPr lang="en-US" sz="400" dirty="0"/>
          </a:p>
        </p:txBody>
      </p:sp>
    </p:spTree>
    <p:extLst>
      <p:ext uri="{BB962C8B-B14F-4D97-AF65-F5344CB8AC3E}">
        <p14:creationId xmlns:p14="http://schemas.microsoft.com/office/powerpoint/2010/main" val="272556516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769802" y="888457"/>
            <a:ext cx="5788616" cy="1112108"/>
          </a:xfrm>
        </p:spPr>
        <p:txBody>
          <a:bodyPr/>
          <a:lstStyle/>
          <a:p>
            <a:r>
              <a:rPr lang="en-US" dirty="0"/>
              <a:t>Thank you for listening!</a:t>
            </a:r>
          </a:p>
          <a:p>
            <a:pPr lvl="1"/>
            <a:r>
              <a:rPr lang="en-US" dirty="0">
                <a:solidFill>
                  <a:schemeClr val="tx1"/>
                </a:solidFill>
              </a:rPr>
              <a:t>Questions? Ask now</a:t>
            </a:r>
          </a:p>
          <a:p>
            <a:pPr lvl="1"/>
            <a:r>
              <a:rPr lang="en-US" dirty="0">
                <a:solidFill>
                  <a:schemeClr val="tx1"/>
                </a:solidFill>
              </a:rPr>
              <a:t>Or feel free to email me at: </a:t>
            </a:r>
          </a:p>
          <a:p>
            <a:pPr lvl="1"/>
            <a:r>
              <a:rPr lang="en-US" dirty="0">
                <a:solidFill>
                  <a:schemeClr val="tx1"/>
                </a:solidFill>
              </a:rPr>
              <a:t> Email: </a:t>
            </a:r>
            <a:r>
              <a:rPr lang="en-US" b="1" dirty="0" err="1">
                <a:solidFill>
                  <a:schemeClr val="tx1"/>
                </a:solidFill>
              </a:rPr>
              <a:t>msotood@emory.edu</a:t>
            </a:r>
            <a:endParaRPr lang="en-US" b="1" dirty="0">
              <a:solidFill>
                <a:schemeClr val="tx1"/>
              </a:solidFill>
            </a:endParaRPr>
          </a:p>
        </p:txBody>
      </p:sp>
    </p:spTree>
    <p:extLst>
      <p:ext uri="{BB962C8B-B14F-4D97-AF65-F5344CB8AC3E}">
        <p14:creationId xmlns:p14="http://schemas.microsoft.com/office/powerpoint/2010/main" val="1271243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Motivation"/>
          <p:cNvSpPr txBox="1">
            <a:spLocks noGrp="1"/>
          </p:cNvSpPr>
          <p:nvPr>
            <p:ph type="title"/>
          </p:nvPr>
        </p:nvSpPr>
        <p:spPr>
          <a:xfrm>
            <a:off x="547080" y="412381"/>
            <a:ext cx="6777732" cy="307264"/>
          </a:xfrm>
          <a:prstGeom prst="rect">
            <a:avLst/>
          </a:prstGeom>
        </p:spPr>
        <p:txBody>
          <a:bodyPr/>
          <a:lstStyle/>
          <a:p>
            <a:pPr marL="182820" indent="-182820" defTabSz="240277">
              <a:spcBef>
                <a:spcPts val="1687"/>
              </a:spcBef>
              <a:defRPr sz="2496"/>
            </a:pPr>
            <a:r>
              <a:rPr lang="en-US" dirty="0"/>
              <a:t>Importance of Length of Stay Prediction</a:t>
            </a:r>
          </a:p>
        </p:txBody>
      </p:sp>
      <p:sp>
        <p:nvSpPr>
          <p:cNvPr id="124" name="Length of stay significance…"/>
          <p:cNvSpPr txBox="1">
            <a:spLocks noGrp="1"/>
          </p:cNvSpPr>
          <p:nvPr>
            <p:ph type="body" idx="1"/>
          </p:nvPr>
        </p:nvSpPr>
        <p:spPr>
          <a:xfrm>
            <a:off x="583890" y="1023761"/>
            <a:ext cx="6704112" cy="1782782"/>
          </a:xfrm>
          <a:prstGeom prst="rect">
            <a:avLst/>
          </a:prstGeom>
        </p:spPr>
        <p:txBody>
          <a:bodyPr/>
          <a:lstStyle/>
          <a:p>
            <a:pPr marL="365640" lvl="1" indent="-182820" defTabSz="240277">
              <a:spcBef>
                <a:spcPts val="1687"/>
              </a:spcBef>
              <a:defRPr sz="2496"/>
            </a:pPr>
            <a:r>
              <a:rPr sz="2000" b="1" dirty="0">
                <a:solidFill>
                  <a:schemeClr val="tx1"/>
                </a:solidFill>
              </a:rPr>
              <a:t>Intervention</a:t>
            </a:r>
            <a:r>
              <a:rPr sz="2000" dirty="0">
                <a:solidFill>
                  <a:schemeClr val="tx1"/>
                </a:solidFill>
              </a:rPr>
              <a:t> to prevent </a:t>
            </a:r>
            <a:r>
              <a:rPr sz="2000" b="1" dirty="0">
                <a:solidFill>
                  <a:schemeClr val="tx1"/>
                </a:solidFill>
              </a:rPr>
              <a:t>adverse</a:t>
            </a:r>
            <a:r>
              <a:rPr sz="2000" dirty="0">
                <a:solidFill>
                  <a:schemeClr val="tx1"/>
                </a:solidFill>
              </a:rPr>
              <a:t> outcomes</a:t>
            </a:r>
          </a:p>
          <a:p>
            <a:pPr marL="365640" lvl="1" indent="-182820" defTabSz="240277">
              <a:spcBef>
                <a:spcPts val="1687"/>
              </a:spcBef>
              <a:defRPr sz="2496"/>
            </a:pPr>
            <a:r>
              <a:rPr sz="2000" b="1" dirty="0">
                <a:solidFill>
                  <a:schemeClr val="tx1"/>
                </a:solidFill>
              </a:rPr>
              <a:t>Optimization</a:t>
            </a:r>
            <a:r>
              <a:rPr sz="2000" dirty="0">
                <a:solidFill>
                  <a:schemeClr val="tx1"/>
                </a:solidFill>
              </a:rPr>
              <a:t> of </a:t>
            </a:r>
            <a:r>
              <a:rPr sz="2000" b="1" dirty="0">
                <a:solidFill>
                  <a:schemeClr val="tx1"/>
                </a:solidFill>
              </a:rPr>
              <a:t>resource</a:t>
            </a:r>
            <a:r>
              <a:rPr sz="2000" dirty="0">
                <a:solidFill>
                  <a:schemeClr val="tx1"/>
                </a:solidFill>
              </a:rPr>
              <a:t> allocation </a:t>
            </a:r>
            <a:r>
              <a:rPr lang="en-US" sz="2000" dirty="0">
                <a:solidFill>
                  <a:schemeClr val="tx1"/>
                </a:solidFill>
              </a:rPr>
              <a:t>and staff</a:t>
            </a:r>
          </a:p>
          <a:p>
            <a:pPr marL="365640" lvl="1" indent="-182820" defTabSz="240277">
              <a:spcBef>
                <a:spcPts val="1687"/>
              </a:spcBef>
              <a:defRPr sz="2496"/>
            </a:pPr>
            <a:r>
              <a:rPr sz="2000" dirty="0">
                <a:solidFill>
                  <a:schemeClr val="tx1"/>
                </a:solidFill>
              </a:rPr>
              <a:t>Improving </a:t>
            </a:r>
            <a:r>
              <a:rPr sz="2000" b="1" dirty="0">
                <a:solidFill>
                  <a:schemeClr val="tx1"/>
                </a:solidFill>
              </a:rPr>
              <a:t>patients</a:t>
            </a:r>
            <a:r>
              <a:rPr lang="en-US" sz="2000" b="1" dirty="0">
                <a:solidFill>
                  <a:schemeClr val="tx1"/>
                </a:solidFill>
              </a:rPr>
              <a:t>'</a:t>
            </a:r>
            <a:r>
              <a:rPr sz="2000" b="1" dirty="0">
                <a:solidFill>
                  <a:schemeClr val="tx1"/>
                </a:solidFill>
              </a:rPr>
              <a:t> satisfaction</a:t>
            </a:r>
            <a:r>
              <a:rPr lang="en-US" sz="2000" dirty="0">
                <a:solidFill>
                  <a:schemeClr val="tx1"/>
                </a:solidFill>
              </a:rPr>
              <a:t> and hospitals’ reputation</a:t>
            </a:r>
          </a:p>
          <a:p>
            <a:pPr marL="365640" lvl="1" indent="-182820" defTabSz="240277">
              <a:spcBef>
                <a:spcPts val="1687"/>
              </a:spcBef>
              <a:defRPr sz="2496"/>
            </a:pPr>
            <a:endParaRPr sz="2000" i="1" dirty="0">
              <a:solidFill>
                <a:schemeClr val="tx1"/>
              </a:solidFill>
            </a:endParaRPr>
          </a:p>
        </p:txBody>
      </p:sp>
      <p:graphicFrame>
        <p:nvGraphicFramePr>
          <p:cNvPr id="3" name="Table 2">
            <a:extLst>
              <a:ext uri="{FF2B5EF4-FFF2-40B4-BE49-F238E27FC236}">
                <a16:creationId xmlns:a16="http://schemas.microsoft.com/office/drawing/2014/main" id="{DDFA49FB-B9F3-044E-816D-AB492FF2D28D}"/>
              </a:ext>
            </a:extLst>
          </p:cNvPr>
          <p:cNvGraphicFramePr>
            <a:graphicFrameLocks noGrp="1"/>
          </p:cNvGraphicFramePr>
          <p:nvPr>
            <p:extLst>
              <p:ext uri="{D42A27DB-BD31-4B8C-83A1-F6EECF244321}">
                <p14:modId xmlns:p14="http://schemas.microsoft.com/office/powerpoint/2010/main" val="536551571"/>
              </p:ext>
            </p:extLst>
          </p:nvPr>
        </p:nvGraphicFramePr>
        <p:xfrm>
          <a:off x="1017538" y="2922107"/>
          <a:ext cx="7023964" cy="1073526"/>
        </p:xfrm>
        <a:graphic>
          <a:graphicData uri="http://schemas.openxmlformats.org/drawingml/2006/table">
            <a:tbl>
              <a:tblPr firstRow="1" bandRow="1">
                <a:tableStyleId>{5C22544A-7EE6-4342-B048-85BDC9FD1C3A}</a:tableStyleId>
              </a:tblPr>
              <a:tblGrid>
                <a:gridCol w="1755991">
                  <a:extLst>
                    <a:ext uri="{9D8B030D-6E8A-4147-A177-3AD203B41FA5}">
                      <a16:colId xmlns:a16="http://schemas.microsoft.com/office/drawing/2014/main" val="1209431202"/>
                    </a:ext>
                  </a:extLst>
                </a:gridCol>
                <a:gridCol w="1755991">
                  <a:extLst>
                    <a:ext uri="{9D8B030D-6E8A-4147-A177-3AD203B41FA5}">
                      <a16:colId xmlns:a16="http://schemas.microsoft.com/office/drawing/2014/main" val="1499619467"/>
                    </a:ext>
                  </a:extLst>
                </a:gridCol>
                <a:gridCol w="1755991">
                  <a:extLst>
                    <a:ext uri="{9D8B030D-6E8A-4147-A177-3AD203B41FA5}">
                      <a16:colId xmlns:a16="http://schemas.microsoft.com/office/drawing/2014/main" val="1842209623"/>
                    </a:ext>
                  </a:extLst>
                </a:gridCol>
                <a:gridCol w="1755991">
                  <a:extLst>
                    <a:ext uri="{9D8B030D-6E8A-4147-A177-3AD203B41FA5}">
                      <a16:colId xmlns:a16="http://schemas.microsoft.com/office/drawing/2014/main" val="1903629612"/>
                    </a:ext>
                  </a:extLst>
                </a:gridCol>
              </a:tblGrid>
              <a:tr h="536763">
                <a:tc>
                  <a:txBody>
                    <a:bodyPr/>
                    <a:lstStyle/>
                    <a:p>
                      <a:r>
                        <a:rPr lang="en-US" dirty="0"/>
                        <a:t>Class</a:t>
                      </a:r>
                    </a:p>
                  </a:txBody>
                  <a:tcPr/>
                </a:tc>
                <a:tc>
                  <a:txBody>
                    <a:bodyPr/>
                    <a:lstStyle/>
                    <a:p>
                      <a:r>
                        <a:rPr lang="en-US" dirty="0"/>
                        <a:t> &lt; 48 Hours</a:t>
                      </a:r>
                    </a:p>
                  </a:txBody>
                  <a:tcPr/>
                </a:tc>
                <a:tc>
                  <a:txBody>
                    <a:bodyPr/>
                    <a:lstStyle/>
                    <a:p>
                      <a:r>
                        <a:rPr lang="en-US" dirty="0"/>
                        <a:t>2-5 days</a:t>
                      </a:r>
                    </a:p>
                  </a:txBody>
                  <a:tcPr/>
                </a:tc>
                <a:tc>
                  <a:txBody>
                    <a:bodyPr/>
                    <a:lstStyle/>
                    <a:p>
                      <a:r>
                        <a:rPr lang="en-US" dirty="0"/>
                        <a:t>&gt; 5 days</a:t>
                      </a:r>
                    </a:p>
                  </a:txBody>
                  <a:tcPr/>
                </a:tc>
                <a:extLst>
                  <a:ext uri="{0D108BD9-81ED-4DB2-BD59-A6C34878D82A}">
                    <a16:rowId xmlns:a16="http://schemas.microsoft.com/office/drawing/2014/main" val="899681869"/>
                  </a:ext>
                </a:extLst>
              </a:tr>
              <a:tr h="536763">
                <a:tc>
                  <a:txBody>
                    <a:bodyPr/>
                    <a:lstStyle/>
                    <a:p>
                      <a:r>
                        <a:rPr lang="en-US" dirty="0"/>
                        <a:t>Accuracy </a:t>
                      </a:r>
                    </a:p>
                  </a:txBody>
                  <a:tcPr/>
                </a:tc>
                <a:tc>
                  <a:txBody>
                    <a:bodyPr/>
                    <a:lstStyle/>
                    <a:p>
                      <a:r>
                        <a:rPr lang="en-US" dirty="0"/>
                        <a:t>53.1 %</a:t>
                      </a:r>
                    </a:p>
                  </a:txBody>
                  <a:tcPr/>
                </a:tc>
                <a:tc>
                  <a:txBody>
                    <a:bodyPr/>
                    <a:lstStyle/>
                    <a:p>
                      <a:r>
                        <a:rPr lang="en-US" b="1" dirty="0"/>
                        <a:t>59.8 %</a:t>
                      </a:r>
                    </a:p>
                  </a:txBody>
                  <a:tcPr/>
                </a:tc>
                <a:tc>
                  <a:txBody>
                    <a:bodyPr/>
                    <a:lstStyle/>
                    <a:p>
                      <a:r>
                        <a:rPr lang="en-US" dirty="0"/>
                        <a:t>31.1 %</a:t>
                      </a:r>
                    </a:p>
                  </a:txBody>
                  <a:tcPr/>
                </a:tc>
                <a:extLst>
                  <a:ext uri="{0D108BD9-81ED-4DB2-BD59-A6C34878D82A}">
                    <a16:rowId xmlns:a16="http://schemas.microsoft.com/office/drawing/2014/main" val="1776422370"/>
                  </a:ext>
                </a:extLst>
              </a:tr>
            </a:tbl>
          </a:graphicData>
        </a:graphic>
      </p:graphicFrame>
      <p:sp>
        <p:nvSpPr>
          <p:cNvPr id="4" name="TextBox 3">
            <a:extLst>
              <a:ext uri="{FF2B5EF4-FFF2-40B4-BE49-F238E27FC236}">
                <a16:creationId xmlns:a16="http://schemas.microsoft.com/office/drawing/2014/main" id="{88306C5A-91DB-1149-82E2-EE8872FE7BA2}"/>
              </a:ext>
            </a:extLst>
          </p:cNvPr>
          <p:cNvSpPr txBox="1"/>
          <p:nvPr/>
        </p:nvSpPr>
        <p:spPr>
          <a:xfrm>
            <a:off x="1017538" y="4057484"/>
            <a:ext cx="7130730" cy="338554"/>
          </a:xfrm>
          <a:prstGeom prst="rect">
            <a:avLst/>
          </a:prstGeom>
          <a:noFill/>
        </p:spPr>
        <p:txBody>
          <a:bodyPr wrap="square" rtlCol="0">
            <a:spAutoFit/>
          </a:bodyPr>
          <a:lstStyle/>
          <a:p>
            <a:r>
              <a:rPr lang="en-US" sz="800" dirty="0"/>
              <a:t>Nassar Jr AP, Caruso P. ICU physicians are unable to accurately predict length of stay at admission: a prospective study. International Journal for Quality in Health Care. 2015;28(1):99–103.</a:t>
            </a:r>
          </a:p>
        </p:txBody>
      </p:sp>
      <p:pic>
        <p:nvPicPr>
          <p:cNvPr id="6" name="Picture 5">
            <a:extLst>
              <a:ext uri="{FF2B5EF4-FFF2-40B4-BE49-F238E27FC236}">
                <a16:creationId xmlns:a16="http://schemas.microsoft.com/office/drawing/2014/main" id="{A7273F2D-6DE0-9A46-8DA7-AD5CB6C64A0B}"/>
              </a:ext>
            </a:extLst>
          </p:cNvPr>
          <p:cNvPicPr>
            <a:picLocks noChangeAspect="1"/>
          </p:cNvPicPr>
          <p:nvPr/>
        </p:nvPicPr>
        <p:blipFill>
          <a:blip r:embed="rId3"/>
          <a:stretch>
            <a:fillRect/>
          </a:stretch>
        </p:blipFill>
        <p:spPr>
          <a:xfrm>
            <a:off x="7324812" y="871791"/>
            <a:ext cx="1819188" cy="1819188"/>
          </a:xfrm>
          <a:prstGeom prst="rect">
            <a:avLst/>
          </a:prstGeom>
        </p:spPr>
      </p:pic>
      <p:sp>
        <p:nvSpPr>
          <p:cNvPr id="2" name="TextBox 1">
            <a:extLst>
              <a:ext uri="{FF2B5EF4-FFF2-40B4-BE49-F238E27FC236}">
                <a16:creationId xmlns:a16="http://schemas.microsoft.com/office/drawing/2014/main" id="{521088E6-4279-2F47-9F20-D6DE784F3031}"/>
              </a:ext>
            </a:extLst>
          </p:cNvPr>
          <p:cNvSpPr txBox="1"/>
          <p:nvPr/>
        </p:nvSpPr>
        <p:spPr>
          <a:xfrm>
            <a:off x="7280627" y="2660350"/>
            <a:ext cx="1735282" cy="153888"/>
          </a:xfrm>
          <a:prstGeom prst="rect">
            <a:avLst/>
          </a:prstGeom>
          <a:noFill/>
        </p:spPr>
        <p:txBody>
          <a:bodyPr wrap="square" rtlCol="0">
            <a:spAutoFit/>
          </a:bodyPr>
          <a:lstStyle/>
          <a:p>
            <a:r>
              <a:rPr lang="en-US" sz="400" dirty="0">
                <a:hlinkClick r:id="rId4"/>
              </a:rPr>
              <a:t>Source</a:t>
            </a:r>
            <a:endParaRPr lang="en-US" sz="400" dirty="0"/>
          </a:p>
        </p:txBody>
      </p:sp>
    </p:spTree>
    <p:extLst>
      <p:ext uri="{BB962C8B-B14F-4D97-AF65-F5344CB8AC3E}">
        <p14:creationId xmlns:p14="http://schemas.microsoft.com/office/powerpoint/2010/main" val="28089346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Properties of dataset"/>
          <p:cNvSpPr txBox="1">
            <a:spLocks noGrp="1"/>
          </p:cNvSpPr>
          <p:nvPr>
            <p:ph type="title"/>
          </p:nvPr>
        </p:nvSpPr>
        <p:spPr>
          <a:xfrm>
            <a:off x="740521" y="366382"/>
            <a:ext cx="5853410" cy="320088"/>
          </a:xfrm>
          <a:prstGeom prst="rect">
            <a:avLst/>
          </a:prstGeom>
        </p:spPr>
        <p:txBody>
          <a:bodyPr/>
          <a:lstStyle/>
          <a:p>
            <a:r>
              <a:rPr lang="en-US" dirty="0"/>
              <a:t>Dataset : Physionet2012 Challenge</a:t>
            </a:r>
            <a:endParaRPr dirty="0"/>
          </a:p>
        </p:txBody>
      </p:sp>
      <p:sp>
        <p:nvSpPr>
          <p:cNvPr id="130" name="4000 patients…"/>
          <p:cNvSpPr txBox="1">
            <a:spLocks noGrp="1"/>
          </p:cNvSpPr>
          <p:nvPr>
            <p:ph type="body" idx="1"/>
          </p:nvPr>
        </p:nvSpPr>
        <p:spPr>
          <a:xfrm>
            <a:off x="494426" y="869693"/>
            <a:ext cx="8570562" cy="3672965"/>
          </a:xfrm>
          <a:prstGeom prst="rect">
            <a:avLst/>
          </a:prstGeom>
        </p:spPr>
        <p:txBody>
          <a:bodyPr/>
          <a:lstStyle/>
          <a:p>
            <a:pPr marL="285750" indent="-285750">
              <a:buClr>
                <a:srgbClr val="C00000"/>
              </a:buClr>
              <a:buFont typeface="Arial" panose="020B0604020202020204" pitchFamily="34" charset="0"/>
              <a:buChar char="•"/>
            </a:pPr>
            <a:r>
              <a:rPr lang="en-US" sz="1900" b="1" dirty="0"/>
              <a:t>Public</a:t>
            </a:r>
            <a:r>
              <a:rPr lang="en-US" sz="1900" dirty="0"/>
              <a:t>, </a:t>
            </a:r>
            <a:r>
              <a:rPr lang="en-US" sz="1900" b="1" dirty="0"/>
              <a:t>Reproducible</a:t>
            </a:r>
          </a:p>
          <a:p>
            <a:pPr marL="285750" indent="-285750">
              <a:buClr>
                <a:srgbClr val="C00000"/>
              </a:buClr>
              <a:buFont typeface="Arial" panose="020B0604020202020204" pitchFamily="34" charset="0"/>
              <a:buChar char="•"/>
            </a:pPr>
            <a:r>
              <a:rPr lang="en-US" sz="1900" b="1" dirty="0"/>
              <a:t>4000</a:t>
            </a:r>
            <a:r>
              <a:rPr lang="en-US" sz="1900" dirty="0"/>
              <a:t> patients </a:t>
            </a:r>
          </a:p>
          <a:p>
            <a:pPr marL="285750" indent="-285750">
              <a:buClr>
                <a:srgbClr val="C00000"/>
              </a:buClr>
              <a:buFont typeface="Arial" panose="020B0604020202020204" pitchFamily="34" charset="0"/>
              <a:buChar char="•"/>
            </a:pPr>
            <a:r>
              <a:rPr lang="en-US" sz="1900" b="1" dirty="0">
                <a:solidFill>
                  <a:schemeClr val="tx1"/>
                </a:solidFill>
              </a:rPr>
              <a:t>37</a:t>
            </a:r>
            <a:r>
              <a:rPr lang="en-US" sz="1900" dirty="0">
                <a:solidFill>
                  <a:schemeClr val="tx1"/>
                </a:solidFill>
              </a:rPr>
              <a:t> physiological measurements </a:t>
            </a:r>
          </a:p>
          <a:p>
            <a:pPr marL="285750" indent="-285750">
              <a:buClr>
                <a:srgbClr val="C00000"/>
              </a:buClr>
              <a:buFont typeface="Arial" panose="020B0604020202020204" pitchFamily="34" charset="0"/>
              <a:buChar char="•"/>
            </a:pPr>
            <a:r>
              <a:rPr lang="en-US" sz="1900" b="1" dirty="0">
                <a:solidFill>
                  <a:schemeClr val="tx1"/>
                </a:solidFill>
              </a:rPr>
              <a:t>48</a:t>
            </a:r>
            <a:r>
              <a:rPr lang="en-US" sz="1900" dirty="0">
                <a:solidFill>
                  <a:schemeClr val="tx1"/>
                </a:solidFill>
              </a:rPr>
              <a:t> </a:t>
            </a:r>
            <a:r>
              <a:rPr lang="en-US" sz="1900" b="1" dirty="0">
                <a:solidFill>
                  <a:schemeClr val="tx1"/>
                </a:solidFill>
              </a:rPr>
              <a:t>hours</a:t>
            </a:r>
            <a:r>
              <a:rPr lang="en-US" sz="1900" dirty="0">
                <a:solidFill>
                  <a:schemeClr val="tx1"/>
                </a:solidFill>
              </a:rPr>
              <a:t> after ICU admission</a:t>
            </a:r>
            <a:endParaRPr lang="en-US" sz="1900" i="1" dirty="0"/>
          </a:p>
          <a:p>
            <a:pPr>
              <a:buClr>
                <a:srgbClr val="C00000"/>
              </a:buClr>
            </a:pPr>
            <a:endParaRPr lang="en-US" sz="1900" i="1" dirty="0"/>
          </a:p>
        </p:txBody>
      </p:sp>
      <p:pic>
        <p:nvPicPr>
          <p:cNvPr id="3" name="Picture 2">
            <a:extLst>
              <a:ext uri="{FF2B5EF4-FFF2-40B4-BE49-F238E27FC236}">
                <a16:creationId xmlns:a16="http://schemas.microsoft.com/office/drawing/2014/main" id="{E7D19E22-8BF5-4A4B-AAFF-D047BE177FAB}"/>
              </a:ext>
            </a:extLst>
          </p:cNvPr>
          <p:cNvPicPr>
            <a:picLocks noChangeAspect="1"/>
          </p:cNvPicPr>
          <p:nvPr/>
        </p:nvPicPr>
        <p:blipFill>
          <a:blip r:embed="rId3"/>
          <a:stretch>
            <a:fillRect/>
          </a:stretch>
        </p:blipFill>
        <p:spPr>
          <a:xfrm>
            <a:off x="2518521" y="3063348"/>
            <a:ext cx="6546467" cy="1569329"/>
          </a:xfrm>
          <a:prstGeom prst="rect">
            <a:avLst/>
          </a:prstGeom>
        </p:spPr>
      </p:pic>
      <p:sp>
        <p:nvSpPr>
          <p:cNvPr id="4" name="TextBox 3">
            <a:extLst>
              <a:ext uri="{FF2B5EF4-FFF2-40B4-BE49-F238E27FC236}">
                <a16:creationId xmlns:a16="http://schemas.microsoft.com/office/drawing/2014/main" id="{1A3027E6-3AC5-CC4F-9F1E-929B756A1E21}"/>
              </a:ext>
            </a:extLst>
          </p:cNvPr>
          <p:cNvSpPr txBox="1"/>
          <p:nvPr/>
        </p:nvSpPr>
        <p:spPr>
          <a:xfrm>
            <a:off x="2518521" y="4497485"/>
            <a:ext cx="5659655" cy="215444"/>
          </a:xfrm>
          <a:prstGeom prst="rect">
            <a:avLst/>
          </a:prstGeom>
          <a:noFill/>
        </p:spPr>
        <p:txBody>
          <a:bodyPr wrap="square" rtlCol="0">
            <a:spAutoFit/>
          </a:bodyPr>
          <a:lstStyle/>
          <a:p>
            <a:r>
              <a:rPr lang="en-US" sz="800" dirty="0">
                <a:hlinkClick r:id="rId4"/>
              </a:rPr>
              <a:t>Link to dataset</a:t>
            </a:r>
            <a:endParaRPr lang="en-US" sz="800" dirty="0"/>
          </a:p>
        </p:txBody>
      </p:sp>
      <p:pic>
        <p:nvPicPr>
          <p:cNvPr id="6" name="Picture 5">
            <a:extLst>
              <a:ext uri="{FF2B5EF4-FFF2-40B4-BE49-F238E27FC236}">
                <a16:creationId xmlns:a16="http://schemas.microsoft.com/office/drawing/2014/main" id="{7D111934-592E-1D42-BD82-298F02D563A6}"/>
              </a:ext>
            </a:extLst>
          </p:cNvPr>
          <p:cNvPicPr>
            <a:picLocks noChangeAspect="1"/>
          </p:cNvPicPr>
          <p:nvPr/>
        </p:nvPicPr>
        <p:blipFill>
          <a:blip r:embed="rId5"/>
          <a:stretch>
            <a:fillRect/>
          </a:stretch>
        </p:blipFill>
        <p:spPr>
          <a:xfrm>
            <a:off x="6292100" y="815739"/>
            <a:ext cx="2772888" cy="2079666"/>
          </a:xfrm>
          <a:prstGeom prst="rect">
            <a:avLst/>
          </a:prstGeom>
        </p:spPr>
      </p:pic>
      <p:sp>
        <p:nvSpPr>
          <p:cNvPr id="2" name="TextBox 1">
            <a:extLst>
              <a:ext uri="{FF2B5EF4-FFF2-40B4-BE49-F238E27FC236}">
                <a16:creationId xmlns:a16="http://schemas.microsoft.com/office/drawing/2014/main" id="{CEECFB00-3E42-7649-9EC9-B68E5184B700}"/>
              </a:ext>
            </a:extLst>
          </p:cNvPr>
          <p:cNvSpPr txBox="1"/>
          <p:nvPr/>
        </p:nvSpPr>
        <p:spPr>
          <a:xfrm>
            <a:off x="6292100" y="2897410"/>
            <a:ext cx="3657600" cy="153888"/>
          </a:xfrm>
          <a:prstGeom prst="rect">
            <a:avLst/>
          </a:prstGeom>
          <a:noFill/>
        </p:spPr>
        <p:txBody>
          <a:bodyPr wrap="square" rtlCol="0">
            <a:spAutoFit/>
          </a:bodyPr>
          <a:lstStyle/>
          <a:p>
            <a:r>
              <a:rPr lang="en-US" sz="400" dirty="0">
                <a:hlinkClick r:id="rId6"/>
              </a:rPr>
              <a:t>Source</a:t>
            </a:r>
            <a:r>
              <a:rPr lang="en-US" sz="400" dirty="0"/>
              <a:t> </a:t>
            </a:r>
          </a:p>
        </p:txBody>
      </p:sp>
    </p:spTree>
    <p:extLst>
      <p:ext uri="{BB962C8B-B14F-4D97-AF65-F5344CB8AC3E}">
        <p14:creationId xmlns:p14="http://schemas.microsoft.com/office/powerpoint/2010/main" val="414226066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Problem Statement"/>
          <p:cNvSpPr txBox="1">
            <a:spLocks noGrp="1"/>
          </p:cNvSpPr>
          <p:nvPr>
            <p:ph type="title"/>
          </p:nvPr>
        </p:nvSpPr>
        <p:spPr>
          <a:prstGeom prst="rect">
            <a:avLst/>
          </a:prstGeom>
        </p:spPr>
        <p:txBody>
          <a:bodyPr/>
          <a:lstStyle/>
          <a:p>
            <a:r>
              <a:rPr lang="en-US" dirty="0"/>
              <a:t>Regression Problem Setup</a:t>
            </a:r>
            <a:endParaRPr dirty="0"/>
          </a:p>
        </p:txBody>
      </p:sp>
      <p:graphicFrame>
        <p:nvGraphicFramePr>
          <p:cNvPr id="2" name="Table 1">
            <a:extLst>
              <a:ext uri="{FF2B5EF4-FFF2-40B4-BE49-F238E27FC236}">
                <a16:creationId xmlns:a16="http://schemas.microsoft.com/office/drawing/2014/main" id="{92FF4565-7630-9445-B506-0BB5A44ABC1E}"/>
              </a:ext>
            </a:extLst>
          </p:cNvPr>
          <p:cNvGraphicFramePr>
            <a:graphicFrameLocks noGrp="1"/>
          </p:cNvGraphicFramePr>
          <p:nvPr>
            <p:extLst>
              <p:ext uri="{D42A27DB-BD31-4B8C-83A1-F6EECF244321}">
                <p14:modId xmlns:p14="http://schemas.microsoft.com/office/powerpoint/2010/main" val="2795663053"/>
              </p:ext>
            </p:extLst>
          </p:nvPr>
        </p:nvGraphicFramePr>
        <p:xfrm>
          <a:off x="3849510" y="828323"/>
          <a:ext cx="5260300" cy="3806478"/>
        </p:xfrm>
        <a:graphic>
          <a:graphicData uri="http://schemas.openxmlformats.org/drawingml/2006/table">
            <a:tbl>
              <a:tblPr firstRow="1" bandRow="1">
                <a:tableStyleId>{5C22544A-7EE6-4342-B048-85BDC9FD1C3A}</a:tableStyleId>
              </a:tblPr>
              <a:tblGrid>
                <a:gridCol w="1644547">
                  <a:extLst>
                    <a:ext uri="{9D8B030D-6E8A-4147-A177-3AD203B41FA5}">
                      <a16:colId xmlns:a16="http://schemas.microsoft.com/office/drawing/2014/main" val="1723570370"/>
                    </a:ext>
                  </a:extLst>
                </a:gridCol>
                <a:gridCol w="1644547">
                  <a:extLst>
                    <a:ext uri="{9D8B030D-6E8A-4147-A177-3AD203B41FA5}">
                      <a16:colId xmlns:a16="http://schemas.microsoft.com/office/drawing/2014/main" val="3872207894"/>
                    </a:ext>
                  </a:extLst>
                </a:gridCol>
                <a:gridCol w="1971206">
                  <a:extLst>
                    <a:ext uri="{9D8B030D-6E8A-4147-A177-3AD203B41FA5}">
                      <a16:colId xmlns:a16="http://schemas.microsoft.com/office/drawing/2014/main" val="2647764112"/>
                    </a:ext>
                  </a:extLst>
                </a:gridCol>
              </a:tblGrid>
              <a:tr h="800322">
                <a:tc>
                  <a:txBody>
                    <a:bodyPr/>
                    <a:lstStyle/>
                    <a:p>
                      <a:pPr algn="ctr"/>
                      <a:r>
                        <a:rPr lang="en-US" sz="1400" dirty="0"/>
                        <a:t>Feature</a:t>
                      </a:r>
                    </a:p>
                  </a:txBody>
                  <a:tcPr/>
                </a:tc>
                <a:tc>
                  <a:txBody>
                    <a:bodyPr/>
                    <a:lstStyle/>
                    <a:p>
                      <a:pPr algn="ctr"/>
                      <a:r>
                        <a:rPr lang="en-US" sz="1400" dirty="0"/>
                        <a:t>Missing %</a:t>
                      </a:r>
                    </a:p>
                  </a:txBody>
                  <a:tcPr/>
                </a:tc>
                <a:tc>
                  <a:txBody>
                    <a:bodyPr/>
                    <a:lstStyle/>
                    <a:p>
                      <a:pPr algn="ctr"/>
                      <a:r>
                        <a:rPr lang="en-US" sz="1400" dirty="0" err="1"/>
                        <a:t>Avg</a:t>
                      </a:r>
                      <a:r>
                        <a:rPr lang="en-US" sz="1400" dirty="0"/>
                        <a:t> update frequency (hours)</a:t>
                      </a:r>
                    </a:p>
                  </a:txBody>
                  <a:tcPr/>
                </a:tc>
                <a:extLst>
                  <a:ext uri="{0D108BD9-81ED-4DB2-BD59-A6C34878D82A}">
                    <a16:rowId xmlns:a16="http://schemas.microsoft.com/office/drawing/2014/main" val="3712425559"/>
                  </a:ext>
                </a:extLst>
              </a:tr>
              <a:tr h="333467">
                <a:tc>
                  <a:txBody>
                    <a:bodyPr/>
                    <a:lstStyle/>
                    <a:p>
                      <a:pPr algn="ctr"/>
                      <a:r>
                        <a:rPr lang="en-US" sz="1400" dirty="0"/>
                        <a:t>Heart Rate</a:t>
                      </a:r>
                    </a:p>
                  </a:txBody>
                  <a:tcPr/>
                </a:tc>
                <a:tc>
                  <a:txBody>
                    <a:bodyPr/>
                    <a:lstStyle/>
                    <a:p>
                      <a:pPr algn="ctr"/>
                      <a:r>
                        <a:rPr lang="en-US" sz="1400" dirty="0"/>
                        <a:t>1.6    </a:t>
                      </a:r>
                    </a:p>
                  </a:txBody>
                  <a:tcPr/>
                </a:tc>
                <a:tc>
                  <a:txBody>
                    <a:bodyPr/>
                    <a:lstStyle/>
                    <a:p>
                      <a:pPr algn="ctr"/>
                      <a:r>
                        <a:rPr lang="en-US" sz="1400" dirty="0"/>
                        <a:t>1.05</a:t>
                      </a:r>
                    </a:p>
                  </a:txBody>
                  <a:tcPr/>
                </a:tc>
                <a:extLst>
                  <a:ext uri="{0D108BD9-81ED-4DB2-BD59-A6C34878D82A}">
                    <a16:rowId xmlns:a16="http://schemas.microsoft.com/office/drawing/2014/main" val="1963373720"/>
                  </a:ext>
                </a:extLst>
              </a:tr>
              <a:tr h="333467">
                <a:tc>
                  <a:txBody>
                    <a:bodyPr/>
                    <a:lstStyle/>
                    <a:p>
                      <a:pPr algn="ctr"/>
                      <a:r>
                        <a:rPr lang="en-US" sz="1400" dirty="0"/>
                        <a:t>Temperature</a:t>
                      </a:r>
                    </a:p>
                  </a:txBody>
                  <a:tcPr/>
                </a:tc>
                <a:tc>
                  <a:txBody>
                    <a:bodyPr/>
                    <a:lstStyle/>
                    <a:p>
                      <a:pPr algn="ctr"/>
                      <a:r>
                        <a:rPr lang="en-US" sz="1400" dirty="0"/>
                        <a:t>1.6</a:t>
                      </a:r>
                    </a:p>
                  </a:txBody>
                  <a:tcPr/>
                </a:tc>
                <a:tc>
                  <a:txBody>
                    <a:bodyPr/>
                    <a:lstStyle/>
                    <a:p>
                      <a:pPr algn="ctr"/>
                      <a:r>
                        <a:rPr lang="en-US" sz="1400" dirty="0"/>
                        <a:t>3.7</a:t>
                      </a:r>
                    </a:p>
                  </a:txBody>
                  <a:tcPr/>
                </a:tc>
                <a:extLst>
                  <a:ext uri="{0D108BD9-81ED-4DB2-BD59-A6C34878D82A}">
                    <a16:rowId xmlns:a16="http://schemas.microsoft.com/office/drawing/2014/main" val="2300701638"/>
                  </a:ext>
                </a:extLst>
              </a:tr>
              <a:tr h="53849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t>Glasgow Coma Scale</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t>1.6</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t>17.33</a:t>
                      </a:r>
                    </a:p>
                    <a:p>
                      <a:pPr algn="ctr"/>
                      <a:endParaRPr lang="en-US" sz="1400" dirty="0"/>
                    </a:p>
                  </a:txBody>
                  <a:tcPr/>
                </a:tc>
                <a:extLst>
                  <a:ext uri="{0D108BD9-81ED-4DB2-BD59-A6C34878D82A}">
                    <a16:rowId xmlns:a16="http://schemas.microsoft.com/office/drawing/2014/main" val="1570455612"/>
                  </a:ext>
                </a:extLst>
              </a:tr>
              <a:tr h="566895">
                <a:tc>
                  <a:txBody>
                    <a:bodyPr/>
                    <a:lstStyle/>
                    <a:p>
                      <a:pPr algn="ctr"/>
                      <a:r>
                        <a:rPr lang="en-US" sz="1400" dirty="0"/>
                        <a:t>White Blood Cell Count</a:t>
                      </a:r>
                    </a:p>
                  </a:txBody>
                  <a:tcPr/>
                </a:tc>
                <a:tc>
                  <a:txBody>
                    <a:bodyPr/>
                    <a:lstStyle/>
                    <a:p>
                      <a:pPr algn="ctr"/>
                      <a:r>
                        <a:rPr lang="en-US" sz="1400" dirty="0"/>
                        <a:t>1.8</a:t>
                      </a:r>
                    </a:p>
                  </a:txBody>
                  <a:tcPr/>
                </a:tc>
                <a:tc>
                  <a:txBody>
                    <a:bodyPr/>
                    <a:lstStyle/>
                    <a:p>
                      <a:pPr algn="ctr"/>
                      <a:r>
                        <a:rPr lang="en-US" sz="1400" dirty="0"/>
                        <a:t>17.057</a:t>
                      </a:r>
                    </a:p>
                  </a:txBody>
                  <a:tcPr/>
                </a:tc>
                <a:extLst>
                  <a:ext uri="{0D108BD9-81ED-4DB2-BD59-A6C34878D82A}">
                    <a16:rowId xmlns:a16="http://schemas.microsoft.com/office/drawing/2014/main" val="1735027853"/>
                  </a:ext>
                </a:extLst>
              </a:tr>
              <a:tr h="566895">
                <a:tc>
                  <a:txBody>
                    <a:bodyPr/>
                    <a:lstStyle/>
                    <a:p>
                      <a:pPr algn="ctr"/>
                      <a:r>
                        <a:rPr lang="en-US" sz="1400" dirty="0"/>
                        <a:t>Serum Glucose</a:t>
                      </a:r>
                    </a:p>
                  </a:txBody>
                  <a:tcPr/>
                </a:tc>
                <a:tc>
                  <a:txBody>
                    <a:bodyPr/>
                    <a:lstStyle/>
                    <a:p>
                      <a:pPr algn="ctr"/>
                      <a:r>
                        <a:rPr lang="en-US" sz="1400" dirty="0"/>
                        <a:t>2.8</a:t>
                      </a:r>
                    </a:p>
                  </a:txBody>
                  <a:tcPr/>
                </a:tc>
                <a:tc>
                  <a:txBody>
                    <a:bodyPr/>
                    <a:lstStyle/>
                    <a:p>
                      <a:pPr algn="ctr"/>
                      <a:r>
                        <a:rPr lang="en-US" sz="1400" dirty="0"/>
                        <a:t>4.03</a:t>
                      </a:r>
                    </a:p>
                  </a:txBody>
                  <a:tcPr/>
                </a:tc>
                <a:extLst>
                  <a:ext uri="{0D108BD9-81ED-4DB2-BD59-A6C34878D82A}">
                    <a16:rowId xmlns:a16="http://schemas.microsoft.com/office/drawing/2014/main" val="1585532703"/>
                  </a:ext>
                </a:extLst>
              </a:tr>
              <a:tr h="333467">
                <a:tc>
                  <a:txBody>
                    <a:bodyPr/>
                    <a:lstStyle/>
                    <a:p>
                      <a:pPr algn="ctr"/>
                      <a:r>
                        <a:rPr lang="en-US" sz="1400" dirty="0"/>
                        <a:t>Urine Output</a:t>
                      </a:r>
                    </a:p>
                  </a:txBody>
                  <a:tcPr/>
                </a:tc>
                <a:tc>
                  <a:txBody>
                    <a:bodyPr/>
                    <a:lstStyle/>
                    <a:p>
                      <a:pPr algn="ctr"/>
                      <a:r>
                        <a:rPr lang="en-US" sz="1400" dirty="0"/>
                        <a:t>2.9</a:t>
                      </a:r>
                    </a:p>
                  </a:txBody>
                  <a:tcPr/>
                </a:tc>
                <a:tc>
                  <a:txBody>
                    <a:bodyPr/>
                    <a:lstStyle/>
                    <a:p>
                      <a:pPr algn="ctr"/>
                      <a:r>
                        <a:rPr lang="en-US" sz="1400" dirty="0"/>
                        <a:t>1.89</a:t>
                      </a:r>
                    </a:p>
                  </a:txBody>
                  <a:tcPr/>
                </a:tc>
                <a:extLst>
                  <a:ext uri="{0D108BD9-81ED-4DB2-BD59-A6C34878D82A}">
                    <a16:rowId xmlns:a16="http://schemas.microsoft.com/office/drawing/2014/main" val="3568997329"/>
                  </a:ext>
                </a:extLst>
              </a:tr>
              <a:tr h="333467">
                <a:tc>
                  <a:txBody>
                    <a:bodyPr/>
                    <a:lstStyle/>
                    <a:p>
                      <a:pPr algn="ctr"/>
                      <a:r>
                        <a:rPr lang="en-US" sz="1400" dirty="0" err="1"/>
                        <a:t>NIDiasABP</a:t>
                      </a:r>
                      <a:endParaRPr lang="en-US" sz="1400" dirty="0"/>
                    </a:p>
                  </a:txBody>
                  <a:tcPr/>
                </a:tc>
                <a:tc>
                  <a:txBody>
                    <a:bodyPr/>
                    <a:lstStyle/>
                    <a:p>
                      <a:pPr algn="ctr"/>
                      <a:r>
                        <a:rPr lang="en-US" sz="1400" dirty="0"/>
                        <a:t>12.7</a:t>
                      </a:r>
                    </a:p>
                  </a:txBody>
                  <a:tcPr/>
                </a:tc>
                <a:tc>
                  <a:txBody>
                    <a:bodyPr/>
                    <a:lstStyle/>
                    <a:p>
                      <a:pPr algn="ctr"/>
                      <a:r>
                        <a:rPr lang="en-US" sz="1400" dirty="0"/>
                        <a:t>1.87</a:t>
                      </a:r>
                    </a:p>
                  </a:txBody>
                  <a:tcPr/>
                </a:tc>
                <a:extLst>
                  <a:ext uri="{0D108BD9-81ED-4DB2-BD59-A6C34878D82A}">
                    <a16:rowId xmlns:a16="http://schemas.microsoft.com/office/drawing/2014/main" val="3457856111"/>
                  </a:ext>
                </a:extLst>
              </a:tr>
            </a:tbl>
          </a:graphicData>
        </a:graphic>
      </p:graphicFrame>
      <p:sp>
        <p:nvSpPr>
          <p:cNvPr id="6" name="Rectangle 5">
            <a:extLst>
              <a:ext uri="{FF2B5EF4-FFF2-40B4-BE49-F238E27FC236}">
                <a16:creationId xmlns:a16="http://schemas.microsoft.com/office/drawing/2014/main" id="{867B94E2-4CDA-C14A-BB2B-BCEE2E02BF8D}"/>
              </a:ext>
            </a:extLst>
          </p:cNvPr>
          <p:cNvSpPr/>
          <p:nvPr/>
        </p:nvSpPr>
        <p:spPr>
          <a:xfrm>
            <a:off x="826347" y="2685507"/>
            <a:ext cx="2137513" cy="768096"/>
          </a:xfrm>
          <a:prstGeom prst="rect">
            <a:avLst/>
          </a:prstGeom>
          <a:ln/>
          <a:scene3d>
            <a:camera prst="orthographicFront"/>
            <a:lightRig rig="threePt" dir="t"/>
          </a:scene3d>
          <a:sp3d extrusionH="76200">
            <a:bevelT w="38100"/>
            <a:bevelB w="82550"/>
            <a:extrusionClr>
              <a:srgbClr val="FF0000"/>
            </a:extrusionClr>
          </a:sp3d>
        </p:spPr>
        <p:style>
          <a:lnRef idx="1">
            <a:schemeClr val="accent3"/>
          </a:lnRef>
          <a:fillRef idx="2">
            <a:schemeClr val="accent3"/>
          </a:fillRef>
          <a:effectRef idx="1">
            <a:schemeClr val="accent3"/>
          </a:effectRef>
          <a:fontRef idx="minor">
            <a:schemeClr val="dk1"/>
          </a:fontRef>
        </p:style>
        <p:txBody>
          <a:bodyPr lIns="91440" tIns="91440" bIns="91440" rtlCol="0" anchor="t"/>
          <a:lstStyle/>
          <a:p>
            <a:pPr algn="ctr"/>
            <a:endParaRPr lang="en-US" sz="1800" dirty="0">
              <a:solidFill>
                <a:srgbClr val="FFFFFF"/>
              </a:solidFill>
              <a:latin typeface="Roboto Regular"/>
              <a:cs typeface="Roboto Regular"/>
            </a:endParaRPr>
          </a:p>
        </p:txBody>
      </p:sp>
      <p:pic>
        <p:nvPicPr>
          <p:cNvPr id="8" name="Picture 7">
            <a:extLst>
              <a:ext uri="{FF2B5EF4-FFF2-40B4-BE49-F238E27FC236}">
                <a16:creationId xmlns:a16="http://schemas.microsoft.com/office/drawing/2014/main" id="{BCE61C29-96F8-DA4A-A6B3-272BC29C29C7}"/>
              </a:ext>
            </a:extLst>
          </p:cNvPr>
          <p:cNvPicPr>
            <a:picLocks noChangeAspect="1"/>
          </p:cNvPicPr>
          <p:nvPr/>
        </p:nvPicPr>
        <p:blipFill rotWithShape="1">
          <a:blip r:embed="rId3"/>
          <a:srcRect l="3963" b="3137"/>
          <a:stretch/>
        </p:blipFill>
        <p:spPr>
          <a:xfrm>
            <a:off x="620918" y="947894"/>
            <a:ext cx="2776742" cy="1099451"/>
          </a:xfrm>
          <a:prstGeom prst="rect">
            <a:avLst/>
          </a:prstGeom>
        </p:spPr>
      </p:pic>
      <p:sp>
        <p:nvSpPr>
          <p:cNvPr id="9" name="Down Arrow 8">
            <a:extLst>
              <a:ext uri="{FF2B5EF4-FFF2-40B4-BE49-F238E27FC236}">
                <a16:creationId xmlns:a16="http://schemas.microsoft.com/office/drawing/2014/main" id="{CBE7261A-ED91-A445-9364-5D386F6D61DA}"/>
              </a:ext>
            </a:extLst>
          </p:cNvPr>
          <p:cNvSpPr/>
          <p:nvPr/>
        </p:nvSpPr>
        <p:spPr>
          <a:xfrm>
            <a:off x="1688546" y="2302521"/>
            <a:ext cx="297390" cy="383209"/>
          </a:xfrm>
          <a:prstGeom prst="down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1" name="TextBox 10">
            <a:extLst>
              <a:ext uri="{FF2B5EF4-FFF2-40B4-BE49-F238E27FC236}">
                <a16:creationId xmlns:a16="http://schemas.microsoft.com/office/drawing/2014/main" id="{FAC7B4FE-6647-1A47-B74A-3C637979DE27}"/>
              </a:ext>
            </a:extLst>
          </p:cNvPr>
          <p:cNvSpPr txBox="1"/>
          <p:nvPr/>
        </p:nvSpPr>
        <p:spPr>
          <a:xfrm>
            <a:off x="338835" y="779150"/>
            <a:ext cx="4087160" cy="307777"/>
          </a:xfrm>
          <a:prstGeom prst="rect">
            <a:avLst/>
          </a:prstGeom>
          <a:noFill/>
        </p:spPr>
        <p:txBody>
          <a:bodyPr wrap="square" rtlCol="0">
            <a:spAutoFit/>
          </a:bodyPr>
          <a:lstStyle/>
          <a:p>
            <a:r>
              <a:rPr lang="en-US" sz="1400" dirty="0"/>
              <a:t>Patient’s time series data for </a:t>
            </a:r>
            <a:r>
              <a:rPr lang="en-US" sz="1400" b="1" dirty="0"/>
              <a:t>first</a:t>
            </a:r>
            <a:r>
              <a:rPr lang="en-US" sz="1400" dirty="0"/>
              <a:t> </a:t>
            </a:r>
            <a:r>
              <a:rPr lang="en-US" sz="1400" b="1" dirty="0"/>
              <a:t>48 hours</a:t>
            </a:r>
          </a:p>
        </p:txBody>
      </p:sp>
      <p:sp>
        <p:nvSpPr>
          <p:cNvPr id="12" name="Diamond 11">
            <a:extLst>
              <a:ext uri="{FF2B5EF4-FFF2-40B4-BE49-F238E27FC236}">
                <a16:creationId xmlns:a16="http://schemas.microsoft.com/office/drawing/2014/main" id="{9D971797-719F-6848-8C3E-74E4182E1FD0}"/>
              </a:ext>
            </a:extLst>
          </p:cNvPr>
          <p:cNvSpPr/>
          <p:nvPr/>
        </p:nvSpPr>
        <p:spPr>
          <a:xfrm>
            <a:off x="615470" y="3780993"/>
            <a:ext cx="2445735" cy="969288"/>
          </a:xfrm>
          <a:prstGeom prst="diamond">
            <a:avLst/>
          </a:prstGeom>
          <a:ln/>
          <a:scene3d>
            <a:camera prst="orthographicFront"/>
            <a:lightRig rig="threePt" dir="t"/>
          </a:scene3d>
          <a:sp3d>
            <a:bevelT w="57150"/>
            <a:bevelB w="44450"/>
          </a:sp3d>
        </p:spPr>
        <p:style>
          <a:lnRef idx="1">
            <a:schemeClr val="accent3"/>
          </a:lnRef>
          <a:fillRef idx="2">
            <a:schemeClr val="accent3"/>
          </a:fillRef>
          <a:effectRef idx="1">
            <a:schemeClr val="accent3"/>
          </a:effectRef>
          <a:fontRef idx="minor">
            <a:schemeClr val="dk1"/>
          </a:fontRef>
        </p:style>
        <p:txBody>
          <a:bodyPr lIns="91440" tIns="91440" bIns="91440" rtlCol="0" anchor="t"/>
          <a:lstStyle/>
          <a:p>
            <a:pPr algn="ctr"/>
            <a:endParaRPr lang="en-US" sz="1200" b="1" dirty="0">
              <a:solidFill>
                <a:schemeClr val="tx1"/>
              </a:solidFill>
              <a:latin typeface="Roboto Regular"/>
              <a:cs typeface="Roboto Regular"/>
            </a:endParaRPr>
          </a:p>
        </p:txBody>
      </p:sp>
      <p:sp>
        <p:nvSpPr>
          <p:cNvPr id="15" name="Down Arrow 14">
            <a:extLst>
              <a:ext uri="{FF2B5EF4-FFF2-40B4-BE49-F238E27FC236}">
                <a16:creationId xmlns:a16="http://schemas.microsoft.com/office/drawing/2014/main" id="{BB8FB750-9746-B641-BB12-4BB7009DF734}"/>
              </a:ext>
            </a:extLst>
          </p:cNvPr>
          <p:cNvSpPr/>
          <p:nvPr/>
        </p:nvSpPr>
        <p:spPr>
          <a:xfrm>
            <a:off x="1688546" y="3496137"/>
            <a:ext cx="297390" cy="344793"/>
          </a:xfrm>
          <a:prstGeom prst="down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cxnSp>
        <p:nvCxnSpPr>
          <p:cNvPr id="14" name="Straight Arrow Connector 13">
            <a:extLst>
              <a:ext uri="{FF2B5EF4-FFF2-40B4-BE49-F238E27FC236}">
                <a16:creationId xmlns:a16="http://schemas.microsoft.com/office/drawing/2014/main" id="{CF6CD3D0-B1EE-644B-BE01-2988F628922C}"/>
              </a:ext>
            </a:extLst>
          </p:cNvPr>
          <p:cNvCxnSpPr/>
          <p:nvPr/>
        </p:nvCxnSpPr>
        <p:spPr bwMode="auto">
          <a:xfrm>
            <a:off x="620918" y="2148392"/>
            <a:ext cx="2776742"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6" name="TextBox 15">
            <a:extLst>
              <a:ext uri="{FF2B5EF4-FFF2-40B4-BE49-F238E27FC236}">
                <a16:creationId xmlns:a16="http://schemas.microsoft.com/office/drawing/2014/main" id="{F84BAF94-16C4-3C46-98BA-2AE002DA3C20}"/>
              </a:ext>
            </a:extLst>
          </p:cNvPr>
          <p:cNvSpPr txBox="1"/>
          <p:nvPr/>
        </p:nvSpPr>
        <p:spPr>
          <a:xfrm>
            <a:off x="960781" y="2111896"/>
            <a:ext cx="658368" cy="246221"/>
          </a:xfrm>
          <a:prstGeom prst="rect">
            <a:avLst/>
          </a:prstGeom>
          <a:noFill/>
        </p:spPr>
        <p:txBody>
          <a:bodyPr wrap="square" rtlCol="0">
            <a:spAutoFit/>
          </a:bodyPr>
          <a:lstStyle/>
          <a:p>
            <a:r>
              <a:rPr lang="en-US" sz="1000" dirty="0"/>
              <a:t>12</a:t>
            </a:r>
          </a:p>
        </p:txBody>
      </p:sp>
      <p:sp>
        <p:nvSpPr>
          <p:cNvPr id="19" name="TextBox 18">
            <a:extLst>
              <a:ext uri="{FF2B5EF4-FFF2-40B4-BE49-F238E27FC236}">
                <a16:creationId xmlns:a16="http://schemas.microsoft.com/office/drawing/2014/main" id="{5F1391CB-F63C-E64E-BD24-FF77683DF416}"/>
              </a:ext>
            </a:extLst>
          </p:cNvPr>
          <p:cNvSpPr txBox="1"/>
          <p:nvPr/>
        </p:nvSpPr>
        <p:spPr>
          <a:xfrm>
            <a:off x="1461852" y="2111895"/>
            <a:ext cx="658368" cy="246221"/>
          </a:xfrm>
          <a:prstGeom prst="rect">
            <a:avLst/>
          </a:prstGeom>
          <a:noFill/>
        </p:spPr>
        <p:txBody>
          <a:bodyPr wrap="square" rtlCol="0">
            <a:spAutoFit/>
          </a:bodyPr>
          <a:lstStyle/>
          <a:p>
            <a:r>
              <a:rPr lang="en-US" sz="1000" dirty="0"/>
              <a:t>24</a:t>
            </a:r>
          </a:p>
        </p:txBody>
      </p:sp>
      <p:sp>
        <p:nvSpPr>
          <p:cNvPr id="20" name="TextBox 19">
            <a:extLst>
              <a:ext uri="{FF2B5EF4-FFF2-40B4-BE49-F238E27FC236}">
                <a16:creationId xmlns:a16="http://schemas.microsoft.com/office/drawing/2014/main" id="{982B77BE-FF4B-3045-A4DB-D7571F509A83}"/>
              </a:ext>
            </a:extLst>
          </p:cNvPr>
          <p:cNvSpPr txBox="1"/>
          <p:nvPr/>
        </p:nvSpPr>
        <p:spPr>
          <a:xfrm>
            <a:off x="2053231" y="2108019"/>
            <a:ext cx="658368" cy="246221"/>
          </a:xfrm>
          <a:prstGeom prst="rect">
            <a:avLst/>
          </a:prstGeom>
          <a:noFill/>
        </p:spPr>
        <p:txBody>
          <a:bodyPr wrap="square" rtlCol="0">
            <a:spAutoFit/>
          </a:bodyPr>
          <a:lstStyle/>
          <a:p>
            <a:r>
              <a:rPr lang="en-US" sz="1000" dirty="0"/>
              <a:t>36</a:t>
            </a:r>
          </a:p>
        </p:txBody>
      </p:sp>
      <p:sp>
        <p:nvSpPr>
          <p:cNvPr id="21" name="TextBox 20">
            <a:extLst>
              <a:ext uri="{FF2B5EF4-FFF2-40B4-BE49-F238E27FC236}">
                <a16:creationId xmlns:a16="http://schemas.microsoft.com/office/drawing/2014/main" id="{18AA69CB-D805-354F-844D-0EEC1A2BE867}"/>
              </a:ext>
            </a:extLst>
          </p:cNvPr>
          <p:cNvSpPr txBox="1"/>
          <p:nvPr/>
        </p:nvSpPr>
        <p:spPr>
          <a:xfrm>
            <a:off x="2557753" y="2106850"/>
            <a:ext cx="658368" cy="246221"/>
          </a:xfrm>
          <a:prstGeom prst="rect">
            <a:avLst/>
          </a:prstGeom>
          <a:noFill/>
        </p:spPr>
        <p:txBody>
          <a:bodyPr wrap="square" rtlCol="0">
            <a:spAutoFit/>
          </a:bodyPr>
          <a:lstStyle/>
          <a:p>
            <a:r>
              <a:rPr lang="en-US" sz="1000" dirty="0"/>
              <a:t>48</a:t>
            </a:r>
          </a:p>
        </p:txBody>
      </p:sp>
      <p:sp>
        <p:nvSpPr>
          <p:cNvPr id="22" name="TextBox 21">
            <a:extLst>
              <a:ext uri="{FF2B5EF4-FFF2-40B4-BE49-F238E27FC236}">
                <a16:creationId xmlns:a16="http://schemas.microsoft.com/office/drawing/2014/main" id="{66036DEA-7159-0A4D-B1E2-7B8099F3D499}"/>
              </a:ext>
            </a:extLst>
          </p:cNvPr>
          <p:cNvSpPr txBox="1"/>
          <p:nvPr/>
        </p:nvSpPr>
        <p:spPr>
          <a:xfrm>
            <a:off x="2882606" y="2126327"/>
            <a:ext cx="983330" cy="215444"/>
          </a:xfrm>
          <a:prstGeom prst="rect">
            <a:avLst/>
          </a:prstGeom>
          <a:noFill/>
        </p:spPr>
        <p:txBody>
          <a:bodyPr wrap="square" rtlCol="0">
            <a:spAutoFit/>
          </a:bodyPr>
          <a:lstStyle/>
          <a:p>
            <a:r>
              <a:rPr lang="en-US" sz="800" dirty="0"/>
              <a:t>Time(hours)</a:t>
            </a:r>
          </a:p>
        </p:txBody>
      </p:sp>
      <p:sp>
        <p:nvSpPr>
          <p:cNvPr id="17" name="Rectangle 16">
            <a:extLst>
              <a:ext uri="{FF2B5EF4-FFF2-40B4-BE49-F238E27FC236}">
                <a16:creationId xmlns:a16="http://schemas.microsoft.com/office/drawing/2014/main" id="{40452E1A-292E-1140-B8A6-3AA8DA106583}"/>
              </a:ext>
            </a:extLst>
          </p:cNvPr>
          <p:cNvSpPr/>
          <p:nvPr/>
        </p:nvSpPr>
        <p:spPr>
          <a:xfrm>
            <a:off x="2711599" y="1060236"/>
            <a:ext cx="686061" cy="987109"/>
          </a:xfrm>
          <a:prstGeom prst="rect">
            <a:avLst/>
          </a:prstGeom>
          <a:solidFill>
            <a:schemeClr val="dk1">
              <a:alpha val="85000"/>
            </a:schemeClr>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8" name="TextBox 17">
            <a:extLst>
              <a:ext uri="{FF2B5EF4-FFF2-40B4-BE49-F238E27FC236}">
                <a16:creationId xmlns:a16="http://schemas.microsoft.com/office/drawing/2014/main" id="{DA28AFC1-D750-1B4A-9D55-04586E0B93C3}"/>
              </a:ext>
            </a:extLst>
          </p:cNvPr>
          <p:cNvSpPr txBox="1"/>
          <p:nvPr/>
        </p:nvSpPr>
        <p:spPr>
          <a:xfrm>
            <a:off x="1347152" y="3872054"/>
            <a:ext cx="1095901" cy="892552"/>
          </a:xfrm>
          <a:prstGeom prst="rect">
            <a:avLst/>
          </a:prstGeom>
          <a:noFill/>
        </p:spPr>
        <p:txBody>
          <a:bodyPr wrap="square" rtlCol="0">
            <a:spAutoFit/>
          </a:bodyPr>
          <a:lstStyle/>
          <a:p>
            <a:r>
              <a:rPr lang="en-US" sz="1400" b="1" dirty="0">
                <a:latin typeface="Roboto Regular"/>
                <a:cs typeface="Roboto Regular"/>
              </a:rPr>
              <a:t>Patient’s Length of Stay(days)</a:t>
            </a:r>
          </a:p>
          <a:p>
            <a:endParaRPr lang="en-US" sz="1000" dirty="0"/>
          </a:p>
        </p:txBody>
      </p:sp>
      <p:sp>
        <p:nvSpPr>
          <p:cNvPr id="23" name="TextBox 22">
            <a:extLst>
              <a:ext uri="{FF2B5EF4-FFF2-40B4-BE49-F238E27FC236}">
                <a16:creationId xmlns:a16="http://schemas.microsoft.com/office/drawing/2014/main" id="{7DB7FD96-4A85-2F4C-9FDB-4E98DB0F376B}"/>
              </a:ext>
            </a:extLst>
          </p:cNvPr>
          <p:cNvSpPr txBox="1"/>
          <p:nvPr/>
        </p:nvSpPr>
        <p:spPr>
          <a:xfrm>
            <a:off x="792360" y="2812133"/>
            <a:ext cx="2298823" cy="615553"/>
          </a:xfrm>
          <a:prstGeom prst="rect">
            <a:avLst/>
          </a:prstGeom>
          <a:noFill/>
        </p:spPr>
        <p:txBody>
          <a:bodyPr wrap="square" rtlCol="0">
            <a:spAutoFit/>
          </a:bodyPr>
          <a:lstStyle/>
          <a:p>
            <a:r>
              <a:rPr lang="en-US" sz="2000" b="1" dirty="0">
                <a:latin typeface="Roboto Regular"/>
                <a:cs typeface="Roboto Regular"/>
              </a:rPr>
              <a:t>Prediction Model</a:t>
            </a:r>
          </a:p>
          <a:p>
            <a:endParaRPr lang="en-US" sz="1400" dirty="0"/>
          </a:p>
        </p:txBody>
      </p:sp>
      <p:sp>
        <p:nvSpPr>
          <p:cNvPr id="3" name="TextBox 2">
            <a:extLst>
              <a:ext uri="{FF2B5EF4-FFF2-40B4-BE49-F238E27FC236}">
                <a16:creationId xmlns:a16="http://schemas.microsoft.com/office/drawing/2014/main" id="{694802A4-D8CC-414B-82A3-70ED5379B4E2}"/>
              </a:ext>
            </a:extLst>
          </p:cNvPr>
          <p:cNvSpPr txBox="1"/>
          <p:nvPr/>
        </p:nvSpPr>
        <p:spPr>
          <a:xfrm>
            <a:off x="591540" y="1056360"/>
            <a:ext cx="2719844" cy="153888"/>
          </a:xfrm>
          <a:prstGeom prst="rect">
            <a:avLst/>
          </a:prstGeom>
          <a:noFill/>
        </p:spPr>
        <p:txBody>
          <a:bodyPr wrap="square" rtlCol="0">
            <a:spAutoFit/>
          </a:bodyPr>
          <a:lstStyle/>
          <a:p>
            <a:r>
              <a:rPr lang="en-US" sz="400" dirty="0">
                <a:hlinkClick r:id="rId4"/>
              </a:rPr>
              <a:t>Source</a:t>
            </a:r>
            <a:r>
              <a:rPr lang="en-US" sz="400" dirty="0"/>
              <a:t> </a:t>
            </a:r>
          </a:p>
        </p:txBody>
      </p:sp>
    </p:spTree>
    <p:extLst>
      <p:ext uri="{BB962C8B-B14F-4D97-AF65-F5344CB8AC3E}">
        <p14:creationId xmlns:p14="http://schemas.microsoft.com/office/powerpoint/2010/main" val="291273780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Baseline models"/>
          <p:cNvSpPr txBox="1">
            <a:spLocks noGrp="1"/>
          </p:cNvSpPr>
          <p:nvPr>
            <p:ph type="title"/>
          </p:nvPr>
        </p:nvSpPr>
        <p:spPr>
          <a:xfrm>
            <a:off x="435740" y="337676"/>
            <a:ext cx="6777732" cy="320088"/>
          </a:xfrm>
          <a:prstGeom prst="rect">
            <a:avLst/>
          </a:prstGeom>
        </p:spPr>
        <p:txBody>
          <a:bodyPr/>
          <a:lstStyle/>
          <a:p>
            <a:r>
              <a:rPr dirty="0"/>
              <a:t>Baseline </a:t>
            </a:r>
            <a:r>
              <a:rPr lang="en-US" dirty="0"/>
              <a:t>M</a:t>
            </a:r>
            <a:r>
              <a:rPr dirty="0"/>
              <a:t>odels</a:t>
            </a:r>
            <a:r>
              <a:rPr lang="en-US" dirty="0"/>
              <a:t> (5 regression models)</a:t>
            </a:r>
            <a:endParaRPr dirty="0"/>
          </a:p>
        </p:txBody>
      </p:sp>
      <p:sp>
        <p:nvSpPr>
          <p:cNvPr id="134" name="Min, Max, Mean, First and Last for each of the 7 variables…"/>
          <p:cNvSpPr txBox="1">
            <a:spLocks noGrp="1"/>
          </p:cNvSpPr>
          <p:nvPr>
            <p:ph type="body" idx="1"/>
          </p:nvPr>
        </p:nvSpPr>
        <p:spPr>
          <a:xfrm>
            <a:off x="466546" y="766221"/>
            <a:ext cx="4166349" cy="3570961"/>
          </a:xfrm>
          <a:prstGeom prst="rect">
            <a:avLst/>
          </a:prstGeom>
        </p:spPr>
        <p:txBody>
          <a:bodyPr/>
          <a:lstStyle/>
          <a:p>
            <a:r>
              <a:rPr lang="en-US" sz="2800" dirty="0"/>
              <a:t>Flattened Features:</a:t>
            </a:r>
          </a:p>
        </p:txBody>
      </p:sp>
      <p:pic>
        <p:nvPicPr>
          <p:cNvPr id="4" name="Screen Shot 2018-10-01 at 18.33.43.png" descr="Screen Shot 2018-10-01 at 18.33.43.png">
            <a:extLst>
              <a:ext uri="{FF2B5EF4-FFF2-40B4-BE49-F238E27FC236}">
                <a16:creationId xmlns:a16="http://schemas.microsoft.com/office/drawing/2014/main" id="{6D5359E5-4D60-694C-A7A3-444404D09266}"/>
              </a:ext>
            </a:extLst>
          </p:cNvPr>
          <p:cNvPicPr>
            <a:picLocks noChangeAspect="1"/>
          </p:cNvPicPr>
          <p:nvPr/>
        </p:nvPicPr>
        <p:blipFill rotWithShape="1">
          <a:blip r:embed="rId3">
            <a:extLst>
              <a:ext uri="{BEBA8EAE-BF5A-486C-A8C5-ECC9F3942E4B}">
                <a14:imgProps xmlns:a14="http://schemas.microsoft.com/office/drawing/2010/main">
                  <a14:imgLayer>
                    <a14:imgEffect>
                      <a14:sharpenSoften amount="50000"/>
                    </a14:imgEffect>
                  </a14:imgLayer>
                </a14:imgProps>
              </a:ext>
            </a:extLst>
          </a:blip>
          <a:srcRect l="235" r="48311" b="20731"/>
          <a:stretch/>
        </p:blipFill>
        <p:spPr>
          <a:xfrm>
            <a:off x="4345806" y="854868"/>
            <a:ext cx="4138863" cy="3590771"/>
          </a:xfrm>
          <a:prstGeom prst="rect">
            <a:avLst/>
          </a:prstGeom>
          <a:solidFill>
            <a:schemeClr val="accent2">
              <a:alpha val="0"/>
            </a:schemeClr>
          </a:solidFill>
          <a:ln w="12700">
            <a:solidFill>
              <a:schemeClr val="tx2">
                <a:lumMod val="60000"/>
                <a:lumOff val="40000"/>
              </a:schemeClr>
            </a:solidFill>
            <a:miter lim="400000"/>
          </a:ln>
        </p:spPr>
      </p:pic>
      <p:sp>
        <p:nvSpPr>
          <p:cNvPr id="2" name="TextBox 1">
            <a:extLst>
              <a:ext uri="{FF2B5EF4-FFF2-40B4-BE49-F238E27FC236}">
                <a16:creationId xmlns:a16="http://schemas.microsoft.com/office/drawing/2014/main" id="{841C87C5-B350-A746-8361-DAD603D8C3FA}"/>
              </a:ext>
            </a:extLst>
          </p:cNvPr>
          <p:cNvSpPr txBox="1"/>
          <p:nvPr/>
        </p:nvSpPr>
        <p:spPr>
          <a:xfrm>
            <a:off x="4470935" y="3544895"/>
            <a:ext cx="1116530" cy="261610"/>
          </a:xfrm>
          <a:prstGeom prst="rect">
            <a:avLst/>
          </a:prstGeom>
          <a:noFill/>
        </p:spPr>
        <p:txBody>
          <a:bodyPr wrap="square" rtlCol="0">
            <a:spAutoFit/>
          </a:bodyPr>
          <a:lstStyle/>
          <a:p>
            <a:r>
              <a:rPr lang="en-US" sz="1100" b="1" dirty="0">
                <a:solidFill>
                  <a:srgbClr val="114C43"/>
                </a:solidFill>
                <a:highlight>
                  <a:srgbClr val="00FFFF"/>
                </a:highlight>
                <a:latin typeface="Athelas" panose="02000503000000020003" pitchFamily="2" charset="77"/>
              </a:rPr>
              <a:t>HR Minimum</a:t>
            </a:r>
          </a:p>
        </p:txBody>
      </p:sp>
      <p:sp>
        <p:nvSpPr>
          <p:cNvPr id="7" name="TextBox 6">
            <a:extLst>
              <a:ext uri="{FF2B5EF4-FFF2-40B4-BE49-F238E27FC236}">
                <a16:creationId xmlns:a16="http://schemas.microsoft.com/office/drawing/2014/main" id="{B2851AA0-8D81-8440-BF55-FC0429AB7FB4}"/>
              </a:ext>
            </a:extLst>
          </p:cNvPr>
          <p:cNvSpPr txBox="1"/>
          <p:nvPr/>
        </p:nvSpPr>
        <p:spPr>
          <a:xfrm>
            <a:off x="6939152" y="3821894"/>
            <a:ext cx="1116530" cy="276999"/>
          </a:xfrm>
          <a:prstGeom prst="rect">
            <a:avLst/>
          </a:prstGeom>
          <a:noFill/>
        </p:spPr>
        <p:txBody>
          <a:bodyPr wrap="square" rtlCol="0">
            <a:spAutoFit/>
          </a:bodyPr>
          <a:lstStyle/>
          <a:p>
            <a:r>
              <a:rPr lang="en-US" sz="1200" b="1" dirty="0">
                <a:solidFill>
                  <a:srgbClr val="114C43"/>
                </a:solidFill>
                <a:highlight>
                  <a:srgbClr val="C0C0C0"/>
                </a:highlight>
                <a:latin typeface="Athelas" panose="02000503000000020003" pitchFamily="2" charset="77"/>
              </a:rPr>
              <a:t>BP Minimum</a:t>
            </a:r>
          </a:p>
        </p:txBody>
      </p:sp>
      <p:sp>
        <p:nvSpPr>
          <p:cNvPr id="8" name="TextBox 7">
            <a:extLst>
              <a:ext uri="{FF2B5EF4-FFF2-40B4-BE49-F238E27FC236}">
                <a16:creationId xmlns:a16="http://schemas.microsoft.com/office/drawing/2014/main" id="{E2F86401-9900-1141-8421-CCC72C73E246}"/>
              </a:ext>
            </a:extLst>
          </p:cNvPr>
          <p:cNvSpPr txBox="1"/>
          <p:nvPr/>
        </p:nvSpPr>
        <p:spPr>
          <a:xfrm>
            <a:off x="6158482" y="1879948"/>
            <a:ext cx="1116530" cy="261610"/>
          </a:xfrm>
          <a:prstGeom prst="rect">
            <a:avLst/>
          </a:prstGeom>
          <a:noFill/>
        </p:spPr>
        <p:txBody>
          <a:bodyPr wrap="square" rtlCol="0">
            <a:spAutoFit/>
          </a:bodyPr>
          <a:lstStyle/>
          <a:p>
            <a:r>
              <a:rPr lang="en-US" sz="1100" b="1" dirty="0">
                <a:solidFill>
                  <a:srgbClr val="C00000"/>
                </a:solidFill>
                <a:highlight>
                  <a:srgbClr val="00FFFF"/>
                </a:highlight>
                <a:latin typeface="Athelas" panose="02000503000000020003" pitchFamily="2" charset="77"/>
              </a:rPr>
              <a:t>HR Maximum</a:t>
            </a:r>
          </a:p>
        </p:txBody>
      </p:sp>
      <p:sp>
        <p:nvSpPr>
          <p:cNvPr id="9" name="TextBox 8">
            <a:extLst>
              <a:ext uri="{FF2B5EF4-FFF2-40B4-BE49-F238E27FC236}">
                <a16:creationId xmlns:a16="http://schemas.microsoft.com/office/drawing/2014/main" id="{A1264803-2215-4541-AC69-C2B4BED8CF2F}"/>
              </a:ext>
            </a:extLst>
          </p:cNvPr>
          <p:cNvSpPr txBox="1"/>
          <p:nvPr/>
        </p:nvSpPr>
        <p:spPr>
          <a:xfrm>
            <a:off x="7428783" y="1681443"/>
            <a:ext cx="1116530" cy="261610"/>
          </a:xfrm>
          <a:prstGeom prst="rect">
            <a:avLst/>
          </a:prstGeom>
          <a:noFill/>
        </p:spPr>
        <p:txBody>
          <a:bodyPr wrap="square" rtlCol="0">
            <a:spAutoFit/>
          </a:bodyPr>
          <a:lstStyle/>
          <a:p>
            <a:r>
              <a:rPr lang="en-US" sz="1100" b="1" dirty="0">
                <a:solidFill>
                  <a:srgbClr val="C00000"/>
                </a:solidFill>
                <a:highlight>
                  <a:srgbClr val="C0C0C0"/>
                </a:highlight>
                <a:latin typeface="Athelas" panose="02000503000000020003" pitchFamily="2" charset="77"/>
              </a:rPr>
              <a:t>BP Maximum</a:t>
            </a:r>
          </a:p>
        </p:txBody>
      </p:sp>
      <p:sp>
        <p:nvSpPr>
          <p:cNvPr id="3" name="Rectangle 2">
            <a:extLst>
              <a:ext uri="{FF2B5EF4-FFF2-40B4-BE49-F238E27FC236}">
                <a16:creationId xmlns:a16="http://schemas.microsoft.com/office/drawing/2014/main" id="{677E169C-EE19-A34A-94DF-B6B821B40E62}"/>
              </a:ext>
            </a:extLst>
          </p:cNvPr>
          <p:cNvSpPr/>
          <p:nvPr/>
        </p:nvSpPr>
        <p:spPr>
          <a:xfrm>
            <a:off x="5426378" y="3162793"/>
            <a:ext cx="885179" cy="261610"/>
          </a:xfrm>
          <a:prstGeom prst="rect">
            <a:avLst/>
          </a:prstGeom>
        </p:spPr>
        <p:txBody>
          <a:bodyPr wrap="square">
            <a:spAutoFit/>
          </a:bodyPr>
          <a:lstStyle/>
          <a:p>
            <a:r>
              <a:rPr lang="en-US" sz="1100" b="1" dirty="0">
                <a:solidFill>
                  <a:srgbClr val="F77F00"/>
                </a:solidFill>
                <a:highlight>
                  <a:srgbClr val="C0C0C0"/>
                </a:highlight>
                <a:latin typeface="Athelas" panose="02000503000000020003" pitchFamily="2" charset="77"/>
              </a:rPr>
              <a:t>BP Average</a:t>
            </a:r>
          </a:p>
        </p:txBody>
      </p:sp>
      <p:sp>
        <p:nvSpPr>
          <p:cNvPr id="12" name="Rectangle 11">
            <a:extLst>
              <a:ext uri="{FF2B5EF4-FFF2-40B4-BE49-F238E27FC236}">
                <a16:creationId xmlns:a16="http://schemas.microsoft.com/office/drawing/2014/main" id="{C1133E66-1AFD-6D44-A002-1FE816CA4A52}"/>
              </a:ext>
            </a:extLst>
          </p:cNvPr>
          <p:cNvSpPr/>
          <p:nvPr/>
        </p:nvSpPr>
        <p:spPr>
          <a:xfrm>
            <a:off x="5587465" y="2337069"/>
            <a:ext cx="918841" cy="261610"/>
          </a:xfrm>
          <a:prstGeom prst="rect">
            <a:avLst/>
          </a:prstGeom>
        </p:spPr>
        <p:txBody>
          <a:bodyPr wrap="square">
            <a:spAutoFit/>
          </a:bodyPr>
          <a:lstStyle/>
          <a:p>
            <a:r>
              <a:rPr lang="en-US" sz="1100" b="1" dirty="0">
                <a:solidFill>
                  <a:srgbClr val="F77F00"/>
                </a:solidFill>
                <a:highlight>
                  <a:srgbClr val="00FFFF"/>
                </a:highlight>
                <a:latin typeface="Athelas" panose="02000503000000020003" pitchFamily="2" charset="77"/>
              </a:rPr>
              <a:t>HR Average</a:t>
            </a:r>
          </a:p>
        </p:txBody>
      </p:sp>
      <p:sp>
        <p:nvSpPr>
          <p:cNvPr id="13" name="Rectangle 12">
            <a:extLst>
              <a:ext uri="{FF2B5EF4-FFF2-40B4-BE49-F238E27FC236}">
                <a16:creationId xmlns:a16="http://schemas.microsoft.com/office/drawing/2014/main" id="{C3C15932-038D-0641-8CB1-9513DA0F2092}"/>
              </a:ext>
            </a:extLst>
          </p:cNvPr>
          <p:cNvSpPr/>
          <p:nvPr/>
        </p:nvSpPr>
        <p:spPr>
          <a:xfrm>
            <a:off x="4413602" y="1819942"/>
            <a:ext cx="839005" cy="246221"/>
          </a:xfrm>
          <a:prstGeom prst="rect">
            <a:avLst/>
          </a:prstGeom>
        </p:spPr>
        <p:txBody>
          <a:bodyPr wrap="square">
            <a:spAutoFit/>
          </a:bodyPr>
          <a:lstStyle/>
          <a:p>
            <a:r>
              <a:rPr lang="en-US" sz="1000" b="1" dirty="0">
                <a:solidFill>
                  <a:schemeClr val="accent5"/>
                </a:solidFill>
                <a:highlight>
                  <a:srgbClr val="C0C0C0"/>
                </a:highlight>
                <a:latin typeface="Athelas" panose="02000503000000020003" pitchFamily="2" charset="77"/>
              </a:rPr>
              <a:t>BP Earliest</a:t>
            </a:r>
          </a:p>
        </p:txBody>
      </p:sp>
      <p:sp>
        <p:nvSpPr>
          <p:cNvPr id="14" name="Rectangle 13">
            <a:extLst>
              <a:ext uri="{FF2B5EF4-FFF2-40B4-BE49-F238E27FC236}">
                <a16:creationId xmlns:a16="http://schemas.microsoft.com/office/drawing/2014/main" id="{C98A1D15-9352-3E47-9941-9E0E97D69F57}"/>
              </a:ext>
            </a:extLst>
          </p:cNvPr>
          <p:cNvSpPr/>
          <p:nvPr/>
        </p:nvSpPr>
        <p:spPr>
          <a:xfrm>
            <a:off x="4470935" y="3709650"/>
            <a:ext cx="984669" cy="261610"/>
          </a:xfrm>
          <a:prstGeom prst="rect">
            <a:avLst/>
          </a:prstGeom>
        </p:spPr>
        <p:txBody>
          <a:bodyPr wrap="square">
            <a:spAutoFit/>
          </a:bodyPr>
          <a:lstStyle/>
          <a:p>
            <a:r>
              <a:rPr lang="en-US" sz="1100" b="1" dirty="0">
                <a:solidFill>
                  <a:schemeClr val="accent5"/>
                </a:solidFill>
                <a:highlight>
                  <a:srgbClr val="00FFFF"/>
                </a:highlight>
                <a:latin typeface="Athelas" panose="02000503000000020003" pitchFamily="2" charset="77"/>
              </a:rPr>
              <a:t>HR Earliest</a:t>
            </a:r>
          </a:p>
        </p:txBody>
      </p:sp>
      <p:sp>
        <p:nvSpPr>
          <p:cNvPr id="15" name="Rectangle 14">
            <a:extLst>
              <a:ext uri="{FF2B5EF4-FFF2-40B4-BE49-F238E27FC236}">
                <a16:creationId xmlns:a16="http://schemas.microsoft.com/office/drawing/2014/main" id="{579ABB2A-6994-DD42-96FD-18E3B6834386}"/>
              </a:ext>
            </a:extLst>
          </p:cNvPr>
          <p:cNvSpPr/>
          <p:nvPr/>
        </p:nvSpPr>
        <p:spPr>
          <a:xfrm>
            <a:off x="7852587" y="2948124"/>
            <a:ext cx="702436" cy="246221"/>
          </a:xfrm>
          <a:prstGeom prst="rect">
            <a:avLst/>
          </a:prstGeom>
        </p:spPr>
        <p:txBody>
          <a:bodyPr wrap="square">
            <a:spAutoFit/>
          </a:bodyPr>
          <a:lstStyle/>
          <a:p>
            <a:r>
              <a:rPr lang="en-US" sz="1000" b="1" dirty="0">
                <a:highlight>
                  <a:srgbClr val="C0C0C0"/>
                </a:highlight>
                <a:latin typeface="Athelas" panose="02000503000000020003" pitchFamily="2" charset="77"/>
              </a:rPr>
              <a:t>BP Last</a:t>
            </a:r>
          </a:p>
        </p:txBody>
      </p:sp>
      <p:sp>
        <p:nvSpPr>
          <p:cNvPr id="16" name="Rectangle 15">
            <a:extLst>
              <a:ext uri="{FF2B5EF4-FFF2-40B4-BE49-F238E27FC236}">
                <a16:creationId xmlns:a16="http://schemas.microsoft.com/office/drawing/2014/main" id="{4A784D4E-645F-BA40-97B1-C5D3E322B1B9}"/>
              </a:ext>
            </a:extLst>
          </p:cNvPr>
          <p:cNvSpPr/>
          <p:nvPr/>
        </p:nvSpPr>
        <p:spPr>
          <a:xfrm>
            <a:off x="7812555" y="2735505"/>
            <a:ext cx="702436" cy="246221"/>
          </a:xfrm>
          <a:prstGeom prst="rect">
            <a:avLst/>
          </a:prstGeom>
        </p:spPr>
        <p:txBody>
          <a:bodyPr wrap="square">
            <a:spAutoFit/>
          </a:bodyPr>
          <a:lstStyle/>
          <a:p>
            <a:r>
              <a:rPr lang="en-US" sz="1000" b="1" dirty="0">
                <a:highlight>
                  <a:srgbClr val="00FFFF"/>
                </a:highlight>
                <a:latin typeface="Athelas" panose="02000503000000020003" pitchFamily="2" charset="77"/>
              </a:rPr>
              <a:t>HR Last</a:t>
            </a:r>
          </a:p>
        </p:txBody>
      </p:sp>
      <p:sp>
        <p:nvSpPr>
          <p:cNvPr id="11" name="Multiply 10">
            <a:extLst>
              <a:ext uri="{FF2B5EF4-FFF2-40B4-BE49-F238E27FC236}">
                <a16:creationId xmlns:a16="http://schemas.microsoft.com/office/drawing/2014/main" id="{D3FBC316-62DC-3042-8A35-641ADA5DE97C}"/>
              </a:ext>
            </a:extLst>
          </p:cNvPr>
          <p:cNvSpPr/>
          <p:nvPr/>
        </p:nvSpPr>
        <p:spPr>
          <a:xfrm>
            <a:off x="6803586" y="2066163"/>
            <a:ext cx="125129" cy="119269"/>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9" name="Multiply 18">
            <a:extLst>
              <a:ext uri="{FF2B5EF4-FFF2-40B4-BE49-F238E27FC236}">
                <a16:creationId xmlns:a16="http://schemas.microsoft.com/office/drawing/2014/main" id="{549EA2D8-CBE0-7A45-951F-3B5EA65B718A}"/>
              </a:ext>
            </a:extLst>
          </p:cNvPr>
          <p:cNvSpPr/>
          <p:nvPr/>
        </p:nvSpPr>
        <p:spPr>
          <a:xfrm>
            <a:off x="7438395" y="1681443"/>
            <a:ext cx="125129" cy="119269"/>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0" name="Multiply 19">
            <a:extLst>
              <a:ext uri="{FF2B5EF4-FFF2-40B4-BE49-F238E27FC236}">
                <a16:creationId xmlns:a16="http://schemas.microsoft.com/office/drawing/2014/main" id="{766A6D80-616B-7E4B-BC11-7CE7CA7F393C}"/>
              </a:ext>
            </a:extLst>
          </p:cNvPr>
          <p:cNvSpPr/>
          <p:nvPr/>
        </p:nvSpPr>
        <p:spPr>
          <a:xfrm>
            <a:off x="7881470" y="2925520"/>
            <a:ext cx="125129" cy="119269"/>
          </a:xfrm>
          <a:prstGeom prst="mathMultiply">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chemeClr val="tx1"/>
              </a:solidFill>
              <a:latin typeface="Roboto Regular"/>
              <a:cs typeface="Roboto Regular"/>
            </a:endParaRPr>
          </a:p>
        </p:txBody>
      </p:sp>
      <p:sp>
        <p:nvSpPr>
          <p:cNvPr id="21" name="Multiply 20">
            <a:extLst>
              <a:ext uri="{FF2B5EF4-FFF2-40B4-BE49-F238E27FC236}">
                <a16:creationId xmlns:a16="http://schemas.microsoft.com/office/drawing/2014/main" id="{BC921468-1997-4E4F-A573-5D97473696CB}"/>
              </a:ext>
            </a:extLst>
          </p:cNvPr>
          <p:cNvSpPr/>
          <p:nvPr/>
        </p:nvSpPr>
        <p:spPr>
          <a:xfrm>
            <a:off x="6290108" y="2540889"/>
            <a:ext cx="125129" cy="119269"/>
          </a:xfrm>
          <a:prstGeom prst="mathMultiply">
            <a:avLst/>
          </a:prstGeom>
          <a:solidFill>
            <a:srgbClr val="F77F00"/>
          </a:solidFill>
          <a:ln>
            <a:solidFill>
              <a:srgbClr val="F77F00"/>
            </a:solid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2" name="Multiply 21">
            <a:extLst>
              <a:ext uri="{FF2B5EF4-FFF2-40B4-BE49-F238E27FC236}">
                <a16:creationId xmlns:a16="http://schemas.microsoft.com/office/drawing/2014/main" id="{253FFE4A-F862-9641-8D96-0E25F4C9499B}"/>
              </a:ext>
            </a:extLst>
          </p:cNvPr>
          <p:cNvSpPr/>
          <p:nvPr/>
        </p:nvSpPr>
        <p:spPr>
          <a:xfrm>
            <a:off x="5806404" y="3079701"/>
            <a:ext cx="125129" cy="119269"/>
          </a:xfrm>
          <a:prstGeom prst="mathMultiply">
            <a:avLst/>
          </a:prstGeom>
          <a:solidFill>
            <a:srgbClr val="F77F00"/>
          </a:solidFill>
          <a:ln>
            <a:solidFill>
              <a:srgbClr val="F77F00"/>
            </a:solid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3" name="Multiply 22">
            <a:extLst>
              <a:ext uri="{FF2B5EF4-FFF2-40B4-BE49-F238E27FC236}">
                <a16:creationId xmlns:a16="http://schemas.microsoft.com/office/drawing/2014/main" id="{278A7D98-BA77-754D-B954-25AF4A0DAA11}"/>
              </a:ext>
            </a:extLst>
          </p:cNvPr>
          <p:cNvSpPr/>
          <p:nvPr/>
        </p:nvSpPr>
        <p:spPr>
          <a:xfrm>
            <a:off x="4562318" y="3425626"/>
            <a:ext cx="125129" cy="119269"/>
          </a:xfrm>
          <a:prstGeom prst="mathMultiply">
            <a:avLst/>
          </a:prstGeom>
          <a:solidFill>
            <a:srgbClr val="114C43"/>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4" name="Multiply 23">
            <a:extLst>
              <a:ext uri="{FF2B5EF4-FFF2-40B4-BE49-F238E27FC236}">
                <a16:creationId xmlns:a16="http://schemas.microsoft.com/office/drawing/2014/main" id="{6654CFA8-055A-F440-B8BD-95FDAC068A38}"/>
              </a:ext>
            </a:extLst>
          </p:cNvPr>
          <p:cNvSpPr/>
          <p:nvPr/>
        </p:nvSpPr>
        <p:spPr>
          <a:xfrm>
            <a:off x="7842043" y="3844856"/>
            <a:ext cx="125129" cy="119269"/>
          </a:xfrm>
          <a:prstGeom prst="mathMultiply">
            <a:avLst/>
          </a:prstGeom>
          <a:solidFill>
            <a:srgbClr val="114C43"/>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5" name="Multiply 24">
            <a:extLst>
              <a:ext uri="{FF2B5EF4-FFF2-40B4-BE49-F238E27FC236}">
                <a16:creationId xmlns:a16="http://schemas.microsoft.com/office/drawing/2014/main" id="{24F5A16A-9855-EC44-BC54-AA88D909D0EC}"/>
              </a:ext>
            </a:extLst>
          </p:cNvPr>
          <p:cNvSpPr/>
          <p:nvPr/>
        </p:nvSpPr>
        <p:spPr>
          <a:xfrm>
            <a:off x="4499753" y="1961343"/>
            <a:ext cx="125129" cy="119269"/>
          </a:xfrm>
          <a:prstGeom prst="mathMultiply">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6" name="Multiply 25">
            <a:extLst>
              <a:ext uri="{FF2B5EF4-FFF2-40B4-BE49-F238E27FC236}">
                <a16:creationId xmlns:a16="http://schemas.microsoft.com/office/drawing/2014/main" id="{E7AB5113-59EE-A648-9980-4AE17F938120}"/>
              </a:ext>
            </a:extLst>
          </p:cNvPr>
          <p:cNvSpPr/>
          <p:nvPr/>
        </p:nvSpPr>
        <p:spPr>
          <a:xfrm>
            <a:off x="4562318" y="3326618"/>
            <a:ext cx="125129" cy="119269"/>
          </a:xfrm>
          <a:prstGeom prst="mathMultiply">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5" name="TextBox 4">
            <a:extLst>
              <a:ext uri="{FF2B5EF4-FFF2-40B4-BE49-F238E27FC236}">
                <a16:creationId xmlns:a16="http://schemas.microsoft.com/office/drawing/2014/main" id="{08C8C67C-63BF-F445-A381-DF8B8513F411}"/>
              </a:ext>
            </a:extLst>
          </p:cNvPr>
          <p:cNvSpPr txBox="1"/>
          <p:nvPr/>
        </p:nvSpPr>
        <p:spPr>
          <a:xfrm>
            <a:off x="7067449" y="1145568"/>
            <a:ext cx="988234" cy="276999"/>
          </a:xfrm>
          <a:prstGeom prst="rect">
            <a:avLst/>
          </a:prstGeom>
          <a:solidFill>
            <a:schemeClr val="bg1"/>
          </a:solidFill>
        </p:spPr>
        <p:txBody>
          <a:bodyPr wrap="square" rtlCol="0">
            <a:spAutoFit/>
          </a:bodyPr>
          <a:lstStyle/>
          <a:p>
            <a:r>
              <a:rPr lang="en-US" sz="1200" b="1" dirty="0">
                <a:solidFill>
                  <a:srgbClr val="13EED4"/>
                </a:solidFill>
              </a:rPr>
              <a:t>Heart Rate</a:t>
            </a:r>
          </a:p>
        </p:txBody>
      </p:sp>
      <p:sp>
        <p:nvSpPr>
          <p:cNvPr id="27" name="TextBox 26">
            <a:extLst>
              <a:ext uri="{FF2B5EF4-FFF2-40B4-BE49-F238E27FC236}">
                <a16:creationId xmlns:a16="http://schemas.microsoft.com/office/drawing/2014/main" id="{A2E9D968-F741-BD46-BBE7-2A21E33C09AD}"/>
              </a:ext>
            </a:extLst>
          </p:cNvPr>
          <p:cNvSpPr txBox="1"/>
          <p:nvPr/>
        </p:nvSpPr>
        <p:spPr>
          <a:xfrm>
            <a:off x="7058896" y="1378744"/>
            <a:ext cx="1268677" cy="261610"/>
          </a:xfrm>
          <a:prstGeom prst="rect">
            <a:avLst/>
          </a:prstGeom>
          <a:solidFill>
            <a:schemeClr val="bg1"/>
          </a:solidFill>
        </p:spPr>
        <p:txBody>
          <a:bodyPr wrap="square" rtlCol="0">
            <a:spAutoFit/>
          </a:bodyPr>
          <a:lstStyle/>
          <a:p>
            <a:r>
              <a:rPr lang="en-US" sz="1100" b="1" dirty="0">
                <a:solidFill>
                  <a:schemeClr val="accent2">
                    <a:lumMod val="50000"/>
                  </a:schemeClr>
                </a:solidFill>
              </a:rPr>
              <a:t>Blood Pressure</a:t>
            </a:r>
          </a:p>
        </p:txBody>
      </p:sp>
      <p:sp>
        <p:nvSpPr>
          <p:cNvPr id="6" name="TextBox 5">
            <a:extLst>
              <a:ext uri="{FF2B5EF4-FFF2-40B4-BE49-F238E27FC236}">
                <a16:creationId xmlns:a16="http://schemas.microsoft.com/office/drawing/2014/main" id="{344456AD-236E-0743-ABFF-76613EFC1C20}"/>
              </a:ext>
            </a:extLst>
          </p:cNvPr>
          <p:cNvSpPr txBox="1"/>
          <p:nvPr/>
        </p:nvSpPr>
        <p:spPr>
          <a:xfrm>
            <a:off x="3935960" y="854868"/>
            <a:ext cx="508592" cy="3680260"/>
          </a:xfrm>
          <a:prstGeom prst="rect">
            <a:avLst/>
          </a:prstGeom>
          <a:solidFill>
            <a:schemeClr val="bg1"/>
          </a:solidFill>
        </p:spPr>
        <p:txBody>
          <a:bodyPr wrap="square" rtlCol="0">
            <a:spAutoFit/>
          </a:bodyPr>
          <a:lstStyle/>
          <a:p>
            <a:endParaRPr lang="en-US" dirty="0"/>
          </a:p>
        </p:txBody>
      </p:sp>
      <p:sp>
        <p:nvSpPr>
          <p:cNvPr id="28" name="TextBox 27">
            <a:extLst>
              <a:ext uri="{FF2B5EF4-FFF2-40B4-BE49-F238E27FC236}">
                <a16:creationId xmlns:a16="http://schemas.microsoft.com/office/drawing/2014/main" id="{9D6941D9-36A0-1644-82FE-BAB58AB0C975}"/>
              </a:ext>
            </a:extLst>
          </p:cNvPr>
          <p:cNvSpPr txBox="1"/>
          <p:nvPr/>
        </p:nvSpPr>
        <p:spPr>
          <a:xfrm>
            <a:off x="8432268" y="810123"/>
            <a:ext cx="508592" cy="3680260"/>
          </a:xfrm>
          <a:prstGeom prst="rect">
            <a:avLst/>
          </a:prstGeom>
          <a:solidFill>
            <a:schemeClr val="bg1"/>
          </a:solidFill>
        </p:spPr>
        <p:txBody>
          <a:bodyPr wrap="square" rtlCol="0">
            <a:spAutoFit/>
          </a:bodyPr>
          <a:lstStyle/>
          <a:p>
            <a:endParaRPr lang="en-US" dirty="0"/>
          </a:p>
        </p:txBody>
      </p:sp>
      <p:sp>
        <p:nvSpPr>
          <p:cNvPr id="29" name="TextBox 28">
            <a:extLst>
              <a:ext uri="{FF2B5EF4-FFF2-40B4-BE49-F238E27FC236}">
                <a16:creationId xmlns:a16="http://schemas.microsoft.com/office/drawing/2014/main" id="{67215638-379F-0A4A-9763-F9390908D90D}"/>
              </a:ext>
            </a:extLst>
          </p:cNvPr>
          <p:cNvSpPr txBox="1"/>
          <p:nvPr/>
        </p:nvSpPr>
        <p:spPr>
          <a:xfrm rot="5400000">
            <a:off x="6231899" y="2463266"/>
            <a:ext cx="413022" cy="4109247"/>
          </a:xfrm>
          <a:prstGeom prst="rect">
            <a:avLst/>
          </a:prstGeom>
          <a:solidFill>
            <a:schemeClr val="bg1"/>
          </a:solidFill>
        </p:spPr>
        <p:txBody>
          <a:bodyPr wrap="square" rtlCol="0">
            <a:spAutoFit/>
          </a:bodyPr>
          <a:lstStyle/>
          <a:p>
            <a:endParaRPr lang="en-US" dirty="0"/>
          </a:p>
        </p:txBody>
      </p:sp>
      <p:sp>
        <p:nvSpPr>
          <p:cNvPr id="10" name="TextBox 9">
            <a:extLst>
              <a:ext uri="{FF2B5EF4-FFF2-40B4-BE49-F238E27FC236}">
                <a16:creationId xmlns:a16="http://schemas.microsoft.com/office/drawing/2014/main" id="{D3B62E1C-4C0B-F141-BF25-AA1DF00E6208}"/>
              </a:ext>
            </a:extLst>
          </p:cNvPr>
          <p:cNvSpPr txBox="1"/>
          <p:nvPr/>
        </p:nvSpPr>
        <p:spPr>
          <a:xfrm>
            <a:off x="5595731" y="4304243"/>
            <a:ext cx="2817547" cy="276999"/>
          </a:xfrm>
          <a:prstGeom prst="rect">
            <a:avLst/>
          </a:prstGeom>
          <a:noFill/>
        </p:spPr>
        <p:txBody>
          <a:bodyPr wrap="square" rtlCol="0">
            <a:spAutoFit/>
          </a:bodyPr>
          <a:lstStyle/>
          <a:p>
            <a:r>
              <a:rPr lang="en-US" sz="1200" b="1" dirty="0"/>
              <a:t>Time (in hours)</a:t>
            </a:r>
          </a:p>
        </p:txBody>
      </p:sp>
      <p:sp>
        <p:nvSpPr>
          <p:cNvPr id="18" name="TextBox 17">
            <a:extLst>
              <a:ext uri="{FF2B5EF4-FFF2-40B4-BE49-F238E27FC236}">
                <a16:creationId xmlns:a16="http://schemas.microsoft.com/office/drawing/2014/main" id="{474CE123-5E7A-1944-B221-81D79629099E}"/>
              </a:ext>
            </a:extLst>
          </p:cNvPr>
          <p:cNvSpPr txBox="1"/>
          <p:nvPr/>
        </p:nvSpPr>
        <p:spPr>
          <a:xfrm>
            <a:off x="4112873" y="2216545"/>
            <a:ext cx="369332" cy="1569660"/>
          </a:xfrm>
          <a:prstGeom prst="rect">
            <a:avLst/>
          </a:prstGeom>
          <a:solidFill>
            <a:schemeClr val="bg1"/>
          </a:solidFill>
        </p:spPr>
        <p:txBody>
          <a:bodyPr vert="vert" wrap="square" rtlCol="0">
            <a:spAutoFit/>
          </a:bodyPr>
          <a:lstStyle/>
          <a:p>
            <a:r>
              <a:rPr lang="en-US" sz="1200" b="1" dirty="0"/>
              <a:t>     Value</a:t>
            </a:r>
          </a:p>
        </p:txBody>
      </p:sp>
      <p:sp>
        <p:nvSpPr>
          <p:cNvPr id="32" name="TextBox 31">
            <a:extLst>
              <a:ext uri="{FF2B5EF4-FFF2-40B4-BE49-F238E27FC236}">
                <a16:creationId xmlns:a16="http://schemas.microsoft.com/office/drawing/2014/main" id="{30EA723E-6822-4148-A06F-C66C99792862}"/>
              </a:ext>
            </a:extLst>
          </p:cNvPr>
          <p:cNvSpPr txBox="1"/>
          <p:nvPr/>
        </p:nvSpPr>
        <p:spPr>
          <a:xfrm rot="16200000">
            <a:off x="6338137" y="-1466999"/>
            <a:ext cx="154199" cy="4673662"/>
          </a:xfrm>
          <a:prstGeom prst="rect">
            <a:avLst/>
          </a:prstGeom>
          <a:solidFill>
            <a:schemeClr val="bg1"/>
          </a:solidFill>
        </p:spPr>
        <p:txBody>
          <a:bodyPr wrap="square" rtlCol="0">
            <a:spAutoFit/>
          </a:bodyPr>
          <a:lstStyle/>
          <a:p>
            <a:endParaRPr lang="en-US" dirty="0"/>
          </a:p>
        </p:txBody>
      </p:sp>
      <p:sp>
        <p:nvSpPr>
          <p:cNvPr id="17" name="TextBox 16">
            <a:extLst>
              <a:ext uri="{FF2B5EF4-FFF2-40B4-BE49-F238E27FC236}">
                <a16:creationId xmlns:a16="http://schemas.microsoft.com/office/drawing/2014/main" id="{EBD77B5A-09A3-C14E-A752-15648A8B9FDE}"/>
              </a:ext>
            </a:extLst>
          </p:cNvPr>
          <p:cNvSpPr txBox="1"/>
          <p:nvPr/>
        </p:nvSpPr>
        <p:spPr>
          <a:xfrm>
            <a:off x="4241203" y="885838"/>
            <a:ext cx="5124765" cy="276999"/>
          </a:xfrm>
          <a:prstGeom prst="rect">
            <a:avLst/>
          </a:prstGeom>
          <a:noFill/>
        </p:spPr>
        <p:txBody>
          <a:bodyPr wrap="square" rtlCol="0">
            <a:spAutoFit/>
          </a:bodyPr>
          <a:lstStyle/>
          <a:p>
            <a:r>
              <a:rPr lang="en-US" sz="1200" b="1" dirty="0">
                <a:latin typeface="Athelas" panose="02000503000000020003" pitchFamily="2" charset="77"/>
              </a:rPr>
              <a:t>Annotated example for a given patient and 2 physiological measurement</a:t>
            </a:r>
          </a:p>
        </p:txBody>
      </p:sp>
      <p:sp>
        <p:nvSpPr>
          <p:cNvPr id="31" name="TextBox 30">
            <a:extLst>
              <a:ext uri="{FF2B5EF4-FFF2-40B4-BE49-F238E27FC236}">
                <a16:creationId xmlns:a16="http://schemas.microsoft.com/office/drawing/2014/main" id="{FFD8722D-9A8F-2D4F-AFEA-93FDD796D20C}"/>
              </a:ext>
            </a:extLst>
          </p:cNvPr>
          <p:cNvSpPr txBox="1"/>
          <p:nvPr/>
        </p:nvSpPr>
        <p:spPr>
          <a:xfrm>
            <a:off x="440810" y="1312600"/>
            <a:ext cx="2017031" cy="830997"/>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rgbClr val="114C43"/>
                </a:solidFill>
              </a:rPr>
              <a:t>Minimum</a:t>
            </a:r>
          </a:p>
          <a:p>
            <a:endParaRPr lang="en-US" dirty="0"/>
          </a:p>
        </p:txBody>
      </p:sp>
      <p:sp>
        <p:nvSpPr>
          <p:cNvPr id="33" name="TextBox 32">
            <a:extLst>
              <a:ext uri="{FF2B5EF4-FFF2-40B4-BE49-F238E27FC236}">
                <a16:creationId xmlns:a16="http://schemas.microsoft.com/office/drawing/2014/main" id="{4C8328BC-0D78-734A-BE81-C8A30BBCAB4B}"/>
              </a:ext>
            </a:extLst>
          </p:cNvPr>
          <p:cNvSpPr txBox="1"/>
          <p:nvPr/>
        </p:nvSpPr>
        <p:spPr>
          <a:xfrm>
            <a:off x="449495" y="1782327"/>
            <a:ext cx="2529568" cy="830997"/>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rgbClr val="C00000"/>
                </a:solidFill>
              </a:rPr>
              <a:t>Maximum</a:t>
            </a:r>
          </a:p>
          <a:p>
            <a:endParaRPr lang="en-US" dirty="0"/>
          </a:p>
        </p:txBody>
      </p:sp>
      <p:sp>
        <p:nvSpPr>
          <p:cNvPr id="34" name="TextBox 33">
            <a:extLst>
              <a:ext uri="{FF2B5EF4-FFF2-40B4-BE49-F238E27FC236}">
                <a16:creationId xmlns:a16="http://schemas.microsoft.com/office/drawing/2014/main" id="{4F3BE240-94E9-B64F-8267-A714A9C4D8E6}"/>
              </a:ext>
            </a:extLst>
          </p:cNvPr>
          <p:cNvSpPr txBox="1"/>
          <p:nvPr/>
        </p:nvSpPr>
        <p:spPr>
          <a:xfrm>
            <a:off x="454610" y="2274541"/>
            <a:ext cx="1736181" cy="830997"/>
          </a:xfrm>
          <a:prstGeom prst="rect">
            <a:avLst/>
          </a:prstGeom>
          <a:noFill/>
        </p:spPr>
        <p:txBody>
          <a:bodyPr wrap="none" rtlCol="0">
            <a:spAutoFit/>
          </a:bodyPr>
          <a:lstStyle/>
          <a:p>
            <a:pPr marL="342900" indent="-342900">
              <a:buFont typeface="Arial" panose="020B0604020202020204" pitchFamily="34" charset="0"/>
              <a:buChar char="•"/>
            </a:pPr>
            <a:r>
              <a:rPr lang="en-US" b="1" dirty="0">
                <a:solidFill>
                  <a:srgbClr val="F77F00"/>
                </a:solidFill>
              </a:rPr>
              <a:t>Average</a:t>
            </a:r>
          </a:p>
          <a:p>
            <a:endParaRPr lang="en-US" dirty="0"/>
          </a:p>
        </p:txBody>
      </p:sp>
      <p:sp>
        <p:nvSpPr>
          <p:cNvPr id="35" name="TextBox 34">
            <a:extLst>
              <a:ext uri="{FF2B5EF4-FFF2-40B4-BE49-F238E27FC236}">
                <a16:creationId xmlns:a16="http://schemas.microsoft.com/office/drawing/2014/main" id="{3594F809-E128-814D-81AA-4A06F74829A0}"/>
              </a:ext>
            </a:extLst>
          </p:cNvPr>
          <p:cNvSpPr txBox="1"/>
          <p:nvPr/>
        </p:nvSpPr>
        <p:spPr>
          <a:xfrm>
            <a:off x="466546" y="2744268"/>
            <a:ext cx="2517786" cy="830997"/>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accent5">
                    <a:lumMod val="75000"/>
                  </a:schemeClr>
                </a:solidFill>
              </a:rPr>
              <a:t>Earliest </a:t>
            </a:r>
          </a:p>
          <a:p>
            <a:endParaRPr lang="en-US" dirty="0"/>
          </a:p>
        </p:txBody>
      </p:sp>
      <p:sp>
        <p:nvSpPr>
          <p:cNvPr id="36" name="TextBox 35">
            <a:extLst>
              <a:ext uri="{FF2B5EF4-FFF2-40B4-BE49-F238E27FC236}">
                <a16:creationId xmlns:a16="http://schemas.microsoft.com/office/drawing/2014/main" id="{EF2264D4-ABE9-7C43-B9BA-C25D45A47032}"/>
              </a:ext>
            </a:extLst>
          </p:cNvPr>
          <p:cNvSpPr txBox="1"/>
          <p:nvPr/>
        </p:nvSpPr>
        <p:spPr>
          <a:xfrm>
            <a:off x="472428" y="3288116"/>
            <a:ext cx="2443355" cy="461665"/>
          </a:xfrm>
          <a:prstGeom prst="rect">
            <a:avLst/>
          </a:prstGeom>
          <a:noFill/>
        </p:spPr>
        <p:txBody>
          <a:bodyPr wrap="square" rtlCol="0">
            <a:spAutoFit/>
          </a:bodyPr>
          <a:lstStyle/>
          <a:p>
            <a:pPr marL="342900" indent="-342900">
              <a:buFont typeface="Arial" panose="020B0604020202020204" pitchFamily="34" charset="0"/>
              <a:buChar char="•"/>
            </a:pPr>
            <a:r>
              <a:rPr lang="en-US" b="1" dirty="0"/>
              <a:t>Last</a:t>
            </a:r>
            <a:endParaRPr lang="en-US" dirty="0"/>
          </a:p>
        </p:txBody>
      </p:sp>
    </p:spTree>
    <p:extLst>
      <p:ext uri="{BB962C8B-B14F-4D97-AF65-F5344CB8AC3E}">
        <p14:creationId xmlns:p14="http://schemas.microsoft.com/office/powerpoint/2010/main" val="68645614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P spid="3" grpId="0"/>
      <p:bldP spid="12" grpId="0"/>
      <p:bldP spid="13" grpId="0"/>
      <p:bldP spid="14" grpId="0"/>
      <p:bldP spid="15" grpId="0"/>
      <p:bldP spid="16" grpId="0"/>
      <p:bldP spid="11" grpId="0" animBg="1"/>
      <p:bldP spid="19" grpId="0" animBg="1"/>
      <p:bldP spid="20" grpId="0" animBg="1"/>
      <p:bldP spid="21" grpId="0" animBg="1"/>
      <p:bldP spid="22" grpId="0" animBg="1"/>
      <p:bldP spid="23" grpId="0" animBg="1"/>
      <p:bldP spid="24" grpId="0" animBg="1"/>
      <p:bldP spid="25" grpId="0" animBg="1"/>
      <p:bldP spid="26" grpId="0" animBg="1"/>
      <p:bldP spid="5" grpId="0" animBg="1"/>
      <p:bldP spid="27" grpId="0" animBg="1"/>
      <p:bldP spid="10" grpId="0"/>
      <p:bldP spid="18" grpId="0" animBg="1"/>
      <p:bldP spid="17" grpId="0"/>
      <p:bldP spid="31" grpId="0"/>
      <p:bldP spid="33" grpId="0"/>
      <p:bldP spid="34" grpId="0"/>
      <p:bldP spid="35" grpId="0"/>
      <p:bldP spid="3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Visualization of Data for a single patient"/>
          <p:cNvSpPr txBox="1">
            <a:spLocks noGrp="1"/>
          </p:cNvSpPr>
          <p:nvPr>
            <p:ph type="title"/>
          </p:nvPr>
        </p:nvSpPr>
        <p:spPr>
          <a:xfrm>
            <a:off x="547080" y="399560"/>
            <a:ext cx="6777732" cy="320088"/>
          </a:xfrm>
          <a:prstGeom prst="rect">
            <a:avLst/>
          </a:prstGeom>
        </p:spPr>
        <p:txBody>
          <a:bodyPr/>
          <a:lstStyle>
            <a:lvl1pPr defTabSz="484886">
              <a:defRPr sz="6640"/>
            </a:lvl1pPr>
          </a:lstStyle>
          <a:p>
            <a:r>
              <a:rPr lang="en-US" sz="2600" dirty="0"/>
              <a:t>Motivation for our model</a:t>
            </a:r>
            <a:endParaRPr sz="2600" dirty="0"/>
          </a:p>
        </p:txBody>
      </p:sp>
      <p:sp>
        <p:nvSpPr>
          <p:cNvPr id="2" name="TextBox 1">
            <a:extLst>
              <a:ext uri="{FF2B5EF4-FFF2-40B4-BE49-F238E27FC236}">
                <a16:creationId xmlns:a16="http://schemas.microsoft.com/office/drawing/2014/main" id="{ACA8E3F6-B1A4-C74A-B6FA-C67764D73C8B}"/>
              </a:ext>
            </a:extLst>
          </p:cNvPr>
          <p:cNvSpPr txBox="1"/>
          <p:nvPr/>
        </p:nvSpPr>
        <p:spPr>
          <a:xfrm>
            <a:off x="263320" y="2605041"/>
            <a:ext cx="3460295" cy="830997"/>
          </a:xfrm>
          <a:prstGeom prst="rect">
            <a:avLst/>
          </a:prstGeom>
          <a:noFill/>
        </p:spPr>
        <p:txBody>
          <a:bodyPr wrap="square" rtlCol="0">
            <a:spAutoFit/>
          </a:bodyPr>
          <a:lstStyle/>
          <a:p>
            <a:pPr marL="342900" indent="-342900">
              <a:buClr>
                <a:srgbClr val="C00000"/>
              </a:buClr>
              <a:buFont typeface="Arial" panose="020B0604020202020204" pitchFamily="34" charset="0"/>
              <a:buChar char="•"/>
            </a:pPr>
            <a:r>
              <a:rPr lang="en-US" b="1" dirty="0"/>
              <a:t>Robust </a:t>
            </a:r>
            <a:r>
              <a:rPr lang="en-US" dirty="0"/>
              <a:t>Learning</a:t>
            </a:r>
          </a:p>
          <a:p>
            <a:pPr marL="342900" indent="-342900">
              <a:buClr>
                <a:srgbClr val="C00000"/>
              </a:buClr>
              <a:buFont typeface="Arial" panose="020B0604020202020204" pitchFamily="34" charset="0"/>
              <a:buChar char="•"/>
            </a:pPr>
            <a:endParaRPr lang="en-US" dirty="0"/>
          </a:p>
        </p:txBody>
      </p:sp>
      <p:sp>
        <p:nvSpPr>
          <p:cNvPr id="13" name="Rectangle 12">
            <a:extLst>
              <a:ext uri="{FF2B5EF4-FFF2-40B4-BE49-F238E27FC236}">
                <a16:creationId xmlns:a16="http://schemas.microsoft.com/office/drawing/2014/main" id="{8E8708B7-404F-7042-99D3-DD773A7160DD}"/>
              </a:ext>
            </a:extLst>
          </p:cNvPr>
          <p:cNvSpPr/>
          <p:nvPr/>
        </p:nvSpPr>
        <p:spPr>
          <a:xfrm>
            <a:off x="263320" y="969621"/>
            <a:ext cx="4487079" cy="1464503"/>
          </a:xfrm>
          <a:prstGeom prst="rect">
            <a:avLst/>
          </a:prstGeom>
        </p:spPr>
        <p:txBody>
          <a:bodyPr wrap="square">
            <a:spAutoFit/>
          </a:bodyPr>
          <a:lstStyle/>
          <a:p>
            <a:pPr marL="342900" indent="-342900" defTabSz="240277">
              <a:spcBef>
                <a:spcPts val="1687"/>
              </a:spcBef>
              <a:buClr>
                <a:srgbClr val="C00000"/>
              </a:buClr>
              <a:buFont typeface="Arial" panose="020B0604020202020204" pitchFamily="34" charset="0"/>
              <a:buChar char="•"/>
              <a:defRPr sz="2496"/>
            </a:pPr>
            <a:r>
              <a:rPr lang="en-US" sz="2500" b="1" dirty="0"/>
              <a:t>Dynamics</a:t>
            </a:r>
            <a:r>
              <a:rPr lang="en-US" sz="2500" dirty="0"/>
              <a:t> of Physiological Signals </a:t>
            </a:r>
          </a:p>
          <a:p>
            <a:pPr marL="342900" indent="-342900" defTabSz="240277">
              <a:spcBef>
                <a:spcPts val="1687"/>
              </a:spcBef>
              <a:buClr>
                <a:srgbClr val="C00000"/>
              </a:buClr>
              <a:buFont typeface="Arial" panose="020B0604020202020204" pitchFamily="34" charset="0"/>
              <a:buChar char="•"/>
              <a:defRPr sz="2496"/>
            </a:pPr>
            <a:r>
              <a:rPr lang="en-US" sz="2500" b="1" dirty="0"/>
              <a:t>Interpretability</a:t>
            </a:r>
          </a:p>
        </p:txBody>
      </p:sp>
      <p:pic>
        <p:nvPicPr>
          <p:cNvPr id="140" name="Screen Shot 2018-10-01 at 18.33.43.png" descr="Screen Shot 2018-10-01 at 18.33.43.png"/>
          <p:cNvPicPr>
            <a:picLocks noChangeAspect="1"/>
          </p:cNvPicPr>
          <p:nvPr/>
        </p:nvPicPr>
        <p:blipFill rotWithShape="1">
          <a:blip r:embed="rId3">
            <a:extLst/>
          </a:blip>
          <a:srcRect l="51847" r="1409" b="13246"/>
          <a:stretch/>
        </p:blipFill>
        <p:spPr>
          <a:xfrm>
            <a:off x="4487753" y="795850"/>
            <a:ext cx="4656247" cy="3830579"/>
          </a:xfrm>
          <a:prstGeom prst="rect">
            <a:avLst/>
          </a:prstGeom>
          <a:ln w="12700">
            <a:miter lim="400000"/>
          </a:ln>
        </p:spPr>
      </p:pic>
      <p:sp>
        <p:nvSpPr>
          <p:cNvPr id="3" name="Left-Right Arrow 2">
            <a:extLst>
              <a:ext uri="{FF2B5EF4-FFF2-40B4-BE49-F238E27FC236}">
                <a16:creationId xmlns:a16="http://schemas.microsoft.com/office/drawing/2014/main" id="{DF41CFA6-D1AE-D045-BE6B-E6BC4962CEB7}"/>
              </a:ext>
            </a:extLst>
          </p:cNvPr>
          <p:cNvSpPr/>
          <p:nvPr/>
        </p:nvSpPr>
        <p:spPr>
          <a:xfrm>
            <a:off x="6164703" y="2819754"/>
            <a:ext cx="829737" cy="168768"/>
          </a:xfrm>
          <a:prstGeom prst="leftRigh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rtl="0" fontAlgn="base">
              <a:spcBef>
                <a:spcPct val="0"/>
              </a:spcBef>
              <a:spcAft>
                <a:spcPct val="0"/>
              </a:spcAft>
            </a:pPr>
            <a:endParaRPr lang="en-US" sz="1200" dirty="0" err="1">
              <a:solidFill>
                <a:srgbClr val="FFFFFF"/>
              </a:solidFill>
              <a:latin typeface="Roboto Regular"/>
              <a:cs typeface="Roboto Regular"/>
            </a:endParaRPr>
          </a:p>
        </p:txBody>
      </p:sp>
      <p:sp>
        <p:nvSpPr>
          <p:cNvPr id="6" name="Left-Right Arrow 5">
            <a:extLst>
              <a:ext uri="{FF2B5EF4-FFF2-40B4-BE49-F238E27FC236}">
                <a16:creationId xmlns:a16="http://schemas.microsoft.com/office/drawing/2014/main" id="{F44FD9ED-0678-5A47-BAF7-60F79AB5A04B}"/>
              </a:ext>
            </a:extLst>
          </p:cNvPr>
          <p:cNvSpPr/>
          <p:nvPr/>
        </p:nvSpPr>
        <p:spPr>
          <a:xfrm>
            <a:off x="5306604" y="2904137"/>
            <a:ext cx="829737" cy="168768"/>
          </a:xfrm>
          <a:prstGeom prst="leftRigh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rtl="0" fontAlgn="base">
              <a:spcBef>
                <a:spcPct val="0"/>
              </a:spcBef>
              <a:spcAft>
                <a:spcPct val="0"/>
              </a:spcAft>
            </a:pPr>
            <a:endParaRPr lang="en-US" sz="1200" dirty="0" err="1">
              <a:solidFill>
                <a:srgbClr val="FFFFFF"/>
              </a:solidFill>
              <a:latin typeface="Roboto Regular"/>
              <a:cs typeface="Roboto Regular"/>
            </a:endParaRPr>
          </a:p>
        </p:txBody>
      </p:sp>
      <p:sp>
        <p:nvSpPr>
          <p:cNvPr id="4" name="Multiply 3">
            <a:extLst>
              <a:ext uri="{FF2B5EF4-FFF2-40B4-BE49-F238E27FC236}">
                <a16:creationId xmlns:a16="http://schemas.microsoft.com/office/drawing/2014/main" id="{334C00A8-FEFF-A24F-99E1-A6B4F021EF84}"/>
              </a:ext>
            </a:extLst>
          </p:cNvPr>
          <p:cNvSpPr/>
          <p:nvPr/>
        </p:nvSpPr>
        <p:spPr>
          <a:xfrm>
            <a:off x="5303859" y="2737988"/>
            <a:ext cx="151094" cy="11251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9" name="Multiply 8">
            <a:extLst>
              <a:ext uri="{FF2B5EF4-FFF2-40B4-BE49-F238E27FC236}">
                <a16:creationId xmlns:a16="http://schemas.microsoft.com/office/drawing/2014/main" id="{1E3DD12F-6603-2440-B097-66F515A0AB04}"/>
              </a:ext>
            </a:extLst>
          </p:cNvPr>
          <p:cNvSpPr/>
          <p:nvPr/>
        </p:nvSpPr>
        <p:spPr>
          <a:xfrm>
            <a:off x="6013608" y="2737988"/>
            <a:ext cx="151094" cy="11251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0" name="Multiply 9">
            <a:extLst>
              <a:ext uri="{FF2B5EF4-FFF2-40B4-BE49-F238E27FC236}">
                <a16:creationId xmlns:a16="http://schemas.microsoft.com/office/drawing/2014/main" id="{D82A52DC-3DEF-004F-928A-98D8FEFA2B14}"/>
              </a:ext>
            </a:extLst>
          </p:cNvPr>
          <p:cNvSpPr/>
          <p:nvPr/>
        </p:nvSpPr>
        <p:spPr>
          <a:xfrm>
            <a:off x="6887786" y="2387951"/>
            <a:ext cx="151094" cy="11251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1" name="Multiply 10">
            <a:extLst>
              <a:ext uri="{FF2B5EF4-FFF2-40B4-BE49-F238E27FC236}">
                <a16:creationId xmlns:a16="http://schemas.microsoft.com/office/drawing/2014/main" id="{F8FF190E-B7D1-8E4C-AF59-6EECF6199738}"/>
              </a:ext>
            </a:extLst>
          </p:cNvPr>
          <p:cNvSpPr/>
          <p:nvPr/>
        </p:nvSpPr>
        <p:spPr>
          <a:xfrm>
            <a:off x="5888695" y="2175428"/>
            <a:ext cx="119116" cy="93760"/>
          </a:xfrm>
          <a:prstGeom prst="mathMultiply">
            <a:avLst/>
          </a:prstGeom>
          <a:ln/>
        </p:spPr>
        <p:style>
          <a:lnRef idx="2">
            <a:schemeClr val="accent5">
              <a:shade val="50000"/>
            </a:schemeClr>
          </a:lnRef>
          <a:fillRef idx="1">
            <a:schemeClr val="accent5"/>
          </a:fillRef>
          <a:effectRef idx="0">
            <a:schemeClr val="accent5"/>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2" name="Multiply 11">
            <a:extLst>
              <a:ext uri="{FF2B5EF4-FFF2-40B4-BE49-F238E27FC236}">
                <a16:creationId xmlns:a16="http://schemas.microsoft.com/office/drawing/2014/main" id="{B34CA6D8-51EF-C642-AC5C-BB45BFCB1450}"/>
              </a:ext>
            </a:extLst>
          </p:cNvPr>
          <p:cNvSpPr/>
          <p:nvPr/>
        </p:nvSpPr>
        <p:spPr>
          <a:xfrm>
            <a:off x="5396348" y="2294191"/>
            <a:ext cx="119116" cy="93760"/>
          </a:xfrm>
          <a:prstGeom prst="mathMultiply">
            <a:avLst/>
          </a:prstGeom>
          <a:ln/>
        </p:spPr>
        <p:style>
          <a:lnRef idx="2">
            <a:schemeClr val="accent5">
              <a:shade val="50000"/>
            </a:schemeClr>
          </a:lnRef>
          <a:fillRef idx="1">
            <a:schemeClr val="accent5"/>
          </a:fillRef>
          <a:effectRef idx="0">
            <a:schemeClr val="accent5"/>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5" name="TextBox 4">
            <a:extLst>
              <a:ext uri="{FF2B5EF4-FFF2-40B4-BE49-F238E27FC236}">
                <a16:creationId xmlns:a16="http://schemas.microsoft.com/office/drawing/2014/main" id="{7230C2B1-4999-8F44-B43B-6A8B930BB597}"/>
              </a:ext>
            </a:extLst>
          </p:cNvPr>
          <p:cNvSpPr txBox="1"/>
          <p:nvPr/>
        </p:nvSpPr>
        <p:spPr>
          <a:xfrm>
            <a:off x="5034195" y="1962627"/>
            <a:ext cx="1353396" cy="284026"/>
          </a:xfrm>
          <a:prstGeom prst="rect">
            <a:avLst/>
          </a:prstGeom>
          <a:noFill/>
        </p:spPr>
        <p:txBody>
          <a:bodyPr wrap="square" rtlCol="0">
            <a:spAutoFit/>
          </a:bodyPr>
          <a:lstStyle/>
          <a:p>
            <a:pPr algn="r" rtl="1" fontAlgn="base">
              <a:spcBef>
                <a:spcPct val="0"/>
              </a:spcBef>
              <a:spcAft>
                <a:spcPct val="0"/>
              </a:spcAft>
            </a:pPr>
            <a:r>
              <a:rPr lang="en-US" sz="1200" dirty="0">
                <a:solidFill>
                  <a:schemeClr val="accent5">
                    <a:lumMod val="75000"/>
                  </a:schemeClr>
                </a:solidFill>
              </a:rPr>
              <a:t>overlooked</a:t>
            </a:r>
          </a:p>
        </p:txBody>
      </p:sp>
      <p:sp>
        <p:nvSpPr>
          <p:cNvPr id="15" name="Left-Right Arrow 14">
            <a:extLst>
              <a:ext uri="{FF2B5EF4-FFF2-40B4-BE49-F238E27FC236}">
                <a16:creationId xmlns:a16="http://schemas.microsoft.com/office/drawing/2014/main" id="{2BB02C64-8D2D-1E40-825E-2ECED734F3F1}"/>
              </a:ext>
            </a:extLst>
          </p:cNvPr>
          <p:cNvSpPr/>
          <p:nvPr/>
        </p:nvSpPr>
        <p:spPr>
          <a:xfrm>
            <a:off x="5069864" y="1702016"/>
            <a:ext cx="770179" cy="139528"/>
          </a:xfrm>
          <a:prstGeom prst="leftRightArrow">
            <a:avLst/>
          </a:prstGeom>
          <a:solidFill>
            <a:schemeClr val="accent5"/>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rtl="0" fontAlgn="base">
              <a:spcBef>
                <a:spcPct val="0"/>
              </a:spcBef>
              <a:spcAft>
                <a:spcPct val="0"/>
              </a:spcAft>
            </a:pPr>
            <a:endParaRPr lang="en-US" sz="1200" dirty="0" err="1">
              <a:solidFill>
                <a:srgbClr val="FFFFFF"/>
              </a:solidFill>
              <a:latin typeface="Roboto Regular"/>
              <a:cs typeface="Roboto Regular"/>
            </a:endParaRPr>
          </a:p>
        </p:txBody>
      </p:sp>
      <p:sp>
        <p:nvSpPr>
          <p:cNvPr id="16" name="Left-Right Arrow 15">
            <a:extLst>
              <a:ext uri="{FF2B5EF4-FFF2-40B4-BE49-F238E27FC236}">
                <a16:creationId xmlns:a16="http://schemas.microsoft.com/office/drawing/2014/main" id="{E997C7A1-7B0E-394B-801E-11B0C2200216}"/>
              </a:ext>
            </a:extLst>
          </p:cNvPr>
          <p:cNvSpPr/>
          <p:nvPr/>
        </p:nvSpPr>
        <p:spPr>
          <a:xfrm>
            <a:off x="5684253" y="1884447"/>
            <a:ext cx="770179" cy="139528"/>
          </a:xfrm>
          <a:prstGeom prst="leftRightArrow">
            <a:avLst/>
          </a:prstGeom>
          <a:solidFill>
            <a:schemeClr val="accent5"/>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rtl="1" fontAlgn="base">
              <a:spcBef>
                <a:spcPct val="0"/>
              </a:spcBef>
              <a:spcAft>
                <a:spcPct val="0"/>
              </a:spcAft>
            </a:pPr>
            <a:endParaRPr lang="en-US" sz="1200" dirty="0" err="1">
              <a:solidFill>
                <a:srgbClr val="FFFFFF"/>
              </a:solidFill>
              <a:latin typeface="Roboto Regular"/>
              <a:cs typeface="Roboto Regular"/>
            </a:endParaRPr>
          </a:p>
        </p:txBody>
      </p:sp>
      <p:sp>
        <p:nvSpPr>
          <p:cNvPr id="17" name="TextBox 16">
            <a:extLst>
              <a:ext uri="{FF2B5EF4-FFF2-40B4-BE49-F238E27FC236}">
                <a16:creationId xmlns:a16="http://schemas.microsoft.com/office/drawing/2014/main" id="{18397A86-2056-E441-B76F-147EE9D5A210}"/>
              </a:ext>
            </a:extLst>
          </p:cNvPr>
          <p:cNvSpPr txBox="1"/>
          <p:nvPr/>
        </p:nvSpPr>
        <p:spPr>
          <a:xfrm>
            <a:off x="6125686" y="3804992"/>
            <a:ext cx="1529420" cy="252467"/>
          </a:xfrm>
          <a:prstGeom prst="rect">
            <a:avLst/>
          </a:prstGeom>
          <a:solidFill>
            <a:schemeClr val="bg1"/>
          </a:solidFill>
        </p:spPr>
        <p:txBody>
          <a:bodyPr wrap="square" rtlCol="0">
            <a:spAutoFit/>
          </a:bodyPr>
          <a:lstStyle/>
          <a:p>
            <a:r>
              <a:rPr lang="en-US" sz="1000" b="1" dirty="0"/>
              <a:t>Time (in hours)</a:t>
            </a:r>
          </a:p>
        </p:txBody>
      </p:sp>
      <p:sp>
        <p:nvSpPr>
          <p:cNvPr id="41" name="TextBox 40">
            <a:extLst>
              <a:ext uri="{FF2B5EF4-FFF2-40B4-BE49-F238E27FC236}">
                <a16:creationId xmlns:a16="http://schemas.microsoft.com/office/drawing/2014/main" id="{3798BBD9-5044-0449-8B67-53B9BC77839A}"/>
              </a:ext>
            </a:extLst>
          </p:cNvPr>
          <p:cNvSpPr txBox="1"/>
          <p:nvPr/>
        </p:nvSpPr>
        <p:spPr>
          <a:xfrm>
            <a:off x="7565739" y="972735"/>
            <a:ext cx="1287344" cy="252467"/>
          </a:xfrm>
          <a:prstGeom prst="rect">
            <a:avLst/>
          </a:prstGeom>
          <a:solidFill>
            <a:schemeClr val="bg1"/>
          </a:solidFill>
        </p:spPr>
        <p:txBody>
          <a:bodyPr wrap="square" rtlCol="0">
            <a:spAutoFit/>
          </a:bodyPr>
          <a:lstStyle/>
          <a:p>
            <a:r>
              <a:rPr lang="en-US" sz="1000" b="1" dirty="0">
                <a:solidFill>
                  <a:srgbClr val="13EED4"/>
                </a:solidFill>
              </a:rPr>
              <a:t>Heart Rate</a:t>
            </a:r>
          </a:p>
        </p:txBody>
      </p:sp>
      <p:sp>
        <p:nvSpPr>
          <p:cNvPr id="42" name="TextBox 41">
            <a:extLst>
              <a:ext uri="{FF2B5EF4-FFF2-40B4-BE49-F238E27FC236}">
                <a16:creationId xmlns:a16="http://schemas.microsoft.com/office/drawing/2014/main" id="{831624D2-4B0A-0D44-9339-2AC5F5782D48}"/>
              </a:ext>
            </a:extLst>
          </p:cNvPr>
          <p:cNvSpPr txBox="1"/>
          <p:nvPr/>
        </p:nvSpPr>
        <p:spPr>
          <a:xfrm>
            <a:off x="7565740" y="1179743"/>
            <a:ext cx="1464879" cy="252467"/>
          </a:xfrm>
          <a:prstGeom prst="rect">
            <a:avLst/>
          </a:prstGeom>
          <a:solidFill>
            <a:schemeClr val="bg1"/>
          </a:solidFill>
        </p:spPr>
        <p:txBody>
          <a:bodyPr wrap="square" rtlCol="0">
            <a:spAutoFit/>
          </a:bodyPr>
          <a:lstStyle/>
          <a:p>
            <a:r>
              <a:rPr lang="en-US" sz="1000" b="1" dirty="0">
                <a:solidFill>
                  <a:schemeClr val="accent2">
                    <a:lumMod val="50000"/>
                  </a:schemeClr>
                </a:solidFill>
              </a:rPr>
              <a:t>Blood Pressure</a:t>
            </a:r>
          </a:p>
        </p:txBody>
      </p:sp>
      <p:sp>
        <p:nvSpPr>
          <p:cNvPr id="43" name="TextBox 42">
            <a:extLst>
              <a:ext uri="{FF2B5EF4-FFF2-40B4-BE49-F238E27FC236}">
                <a16:creationId xmlns:a16="http://schemas.microsoft.com/office/drawing/2014/main" id="{75CB2D32-44A6-2D43-87B8-3B55FFBD1C4A}"/>
              </a:ext>
            </a:extLst>
          </p:cNvPr>
          <p:cNvSpPr txBox="1"/>
          <p:nvPr/>
        </p:nvSpPr>
        <p:spPr>
          <a:xfrm>
            <a:off x="4136581" y="1904417"/>
            <a:ext cx="481118" cy="1609480"/>
          </a:xfrm>
          <a:prstGeom prst="rect">
            <a:avLst/>
          </a:prstGeom>
          <a:solidFill>
            <a:schemeClr val="bg1"/>
          </a:solidFill>
        </p:spPr>
        <p:txBody>
          <a:bodyPr vert="vert" wrap="square" rtlCol="0">
            <a:spAutoFit/>
          </a:bodyPr>
          <a:lstStyle/>
          <a:p>
            <a:r>
              <a:rPr lang="en-US" sz="1200" b="1" dirty="0"/>
              <a:t>     Value</a:t>
            </a:r>
          </a:p>
        </p:txBody>
      </p:sp>
      <p:grpSp>
        <p:nvGrpSpPr>
          <p:cNvPr id="18" name="Group 17">
            <a:extLst>
              <a:ext uri="{FF2B5EF4-FFF2-40B4-BE49-F238E27FC236}">
                <a16:creationId xmlns:a16="http://schemas.microsoft.com/office/drawing/2014/main" id="{8620B909-275F-1247-83EA-99BA79B9392D}"/>
              </a:ext>
            </a:extLst>
          </p:cNvPr>
          <p:cNvGrpSpPr/>
          <p:nvPr/>
        </p:nvGrpSpPr>
        <p:grpSpPr>
          <a:xfrm>
            <a:off x="1868076" y="2434124"/>
            <a:ext cx="5847773" cy="1794798"/>
            <a:chOff x="994629" y="2902495"/>
            <a:chExt cx="5847773" cy="1794798"/>
          </a:xfrm>
        </p:grpSpPr>
        <p:pic>
          <p:nvPicPr>
            <p:cNvPr id="20" name="Picture 19">
              <a:extLst>
                <a:ext uri="{FF2B5EF4-FFF2-40B4-BE49-F238E27FC236}">
                  <a16:creationId xmlns:a16="http://schemas.microsoft.com/office/drawing/2014/main" id="{35AF1A3F-A6F7-6942-B6A5-9CB4AE774BB4}"/>
                </a:ext>
              </a:extLst>
            </p:cNvPr>
            <p:cNvPicPr>
              <a:picLocks noChangeAspect="1"/>
            </p:cNvPicPr>
            <p:nvPr/>
          </p:nvPicPr>
          <p:blipFill>
            <a:blip r:embed="rId4"/>
            <a:stretch>
              <a:fillRect/>
            </a:stretch>
          </p:blipFill>
          <p:spPr>
            <a:xfrm>
              <a:off x="2435862" y="2902495"/>
              <a:ext cx="4406540" cy="1794798"/>
            </a:xfrm>
            <a:prstGeom prst="rect">
              <a:avLst/>
            </a:prstGeom>
          </p:spPr>
        </p:pic>
        <p:sp>
          <p:nvSpPr>
            <p:cNvPr id="7" name="TextBox 6">
              <a:extLst>
                <a:ext uri="{FF2B5EF4-FFF2-40B4-BE49-F238E27FC236}">
                  <a16:creationId xmlns:a16="http://schemas.microsoft.com/office/drawing/2014/main" id="{20FE3D86-FA90-C448-BDEE-51217393DE80}"/>
                </a:ext>
              </a:extLst>
            </p:cNvPr>
            <p:cNvSpPr txBox="1"/>
            <p:nvPr/>
          </p:nvSpPr>
          <p:spPr>
            <a:xfrm>
              <a:off x="1095314" y="4057223"/>
              <a:ext cx="2033560" cy="369332"/>
            </a:xfrm>
            <a:prstGeom prst="rect">
              <a:avLst/>
            </a:prstGeom>
            <a:noFill/>
          </p:spPr>
          <p:txBody>
            <a:bodyPr wrap="square" rtlCol="0">
              <a:spAutoFit/>
            </a:bodyPr>
            <a:lstStyle/>
            <a:p>
              <a:r>
                <a:rPr lang="en-US" sz="1800" b="1" dirty="0">
                  <a:sym typeface="Wingdings" pitchFamily="2" charset="2"/>
                </a:rPr>
                <a:t>Observations</a:t>
              </a:r>
              <a:endParaRPr lang="en-US" sz="1800" b="1" dirty="0"/>
            </a:p>
          </p:txBody>
        </p:sp>
        <p:sp>
          <p:nvSpPr>
            <p:cNvPr id="8" name="TextBox 7">
              <a:extLst>
                <a:ext uri="{FF2B5EF4-FFF2-40B4-BE49-F238E27FC236}">
                  <a16:creationId xmlns:a16="http://schemas.microsoft.com/office/drawing/2014/main" id="{8BE5C9BB-75FA-3447-8159-91E61786C625}"/>
                </a:ext>
              </a:extLst>
            </p:cNvPr>
            <p:cNvSpPr txBox="1"/>
            <p:nvPr/>
          </p:nvSpPr>
          <p:spPr>
            <a:xfrm>
              <a:off x="994629" y="3134661"/>
              <a:ext cx="2502361" cy="369332"/>
            </a:xfrm>
            <a:prstGeom prst="rect">
              <a:avLst/>
            </a:prstGeom>
            <a:noFill/>
          </p:spPr>
          <p:txBody>
            <a:bodyPr wrap="square" rtlCol="0">
              <a:spAutoFit/>
            </a:bodyPr>
            <a:lstStyle/>
            <a:p>
              <a:r>
                <a:rPr lang="en-US" sz="1800" b="1" dirty="0"/>
                <a:t>Hidden states</a:t>
              </a:r>
            </a:p>
          </p:txBody>
        </p:sp>
        <p:sp>
          <p:nvSpPr>
            <p:cNvPr id="14" name="Oval 13">
              <a:extLst>
                <a:ext uri="{FF2B5EF4-FFF2-40B4-BE49-F238E27FC236}">
                  <a16:creationId xmlns:a16="http://schemas.microsoft.com/office/drawing/2014/main" id="{3E5F2EFA-7225-834D-A70C-1E86E6AF524D}"/>
                </a:ext>
              </a:extLst>
            </p:cNvPr>
            <p:cNvSpPr/>
            <p:nvPr/>
          </p:nvSpPr>
          <p:spPr>
            <a:xfrm>
              <a:off x="3017046" y="3923516"/>
              <a:ext cx="578210" cy="601633"/>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4" name="Oval 23">
              <a:extLst>
                <a:ext uri="{FF2B5EF4-FFF2-40B4-BE49-F238E27FC236}">
                  <a16:creationId xmlns:a16="http://schemas.microsoft.com/office/drawing/2014/main" id="{FD6DE546-0EA4-B44D-BF0C-9EDD944DE201}"/>
                </a:ext>
              </a:extLst>
            </p:cNvPr>
            <p:cNvSpPr/>
            <p:nvPr/>
          </p:nvSpPr>
          <p:spPr>
            <a:xfrm>
              <a:off x="4018952" y="3931225"/>
              <a:ext cx="578210" cy="601633"/>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5" name="Oval 24">
              <a:extLst>
                <a:ext uri="{FF2B5EF4-FFF2-40B4-BE49-F238E27FC236}">
                  <a16:creationId xmlns:a16="http://schemas.microsoft.com/office/drawing/2014/main" id="{309545CB-C7F3-5F46-889A-6540A0186333}"/>
                </a:ext>
              </a:extLst>
            </p:cNvPr>
            <p:cNvSpPr/>
            <p:nvPr/>
          </p:nvSpPr>
          <p:spPr>
            <a:xfrm>
              <a:off x="6001361" y="3959858"/>
              <a:ext cx="578210" cy="601633"/>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spTree>
    <p:extLst>
      <p:ext uri="{BB962C8B-B14F-4D97-AF65-F5344CB8AC3E}">
        <p14:creationId xmlns:p14="http://schemas.microsoft.com/office/powerpoint/2010/main" val="313872325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nodeType="clickEffect">
                                  <p:stCondLst>
                                    <p:cond delay="0"/>
                                  </p:stCondLst>
                                  <p:childTnLst>
                                    <p:animEffect transition="out" filter="blinds(horizontal)">
                                      <p:cBhvr>
                                        <p:cTn id="12" dur="500"/>
                                        <p:tgtEl>
                                          <p:spTgt spid="18"/>
                                        </p:tgtEl>
                                      </p:cBhvr>
                                    </p:animEffect>
                                    <p:set>
                                      <p:cBhvr>
                                        <p:cTn id="13" dur="1" fill="hold">
                                          <p:stCondLst>
                                            <p:cond delay="499"/>
                                          </p:stCondLst>
                                        </p:cTn>
                                        <p:tgtEl>
                                          <p:spTgt spid="18"/>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4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42"/>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5"/>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3" grpId="0" animBg="1"/>
      <p:bldP spid="6" grpId="0" animBg="1"/>
      <p:bldP spid="4" grpId="0" animBg="1"/>
      <p:bldP spid="9" grpId="0" animBg="1"/>
      <p:bldP spid="10" grpId="0" animBg="1"/>
      <p:bldP spid="11" grpId="0" animBg="1"/>
      <p:bldP spid="12" grpId="0" animBg="1"/>
      <p:bldP spid="5" grpId="0"/>
      <p:bldP spid="15" grpId="0" animBg="1"/>
      <p:bldP spid="16" grpId="0" animBg="1"/>
      <p:bldP spid="17" grpId="0" animBg="1"/>
      <p:bldP spid="41" grpId="0" animBg="1"/>
      <p:bldP spid="42" grpId="0" animBg="1"/>
      <p:bldP spid="4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Diagram 33">
            <a:extLst>
              <a:ext uri="{FF2B5EF4-FFF2-40B4-BE49-F238E27FC236}">
                <a16:creationId xmlns:a16="http://schemas.microsoft.com/office/drawing/2014/main" id="{C578D959-EFED-3346-8B38-DD2104DD73B2}"/>
              </a:ext>
            </a:extLst>
          </p:cNvPr>
          <p:cNvGraphicFramePr/>
          <p:nvPr>
            <p:extLst>
              <p:ext uri="{D42A27DB-BD31-4B8C-83A1-F6EECF244321}">
                <p14:modId xmlns:p14="http://schemas.microsoft.com/office/powerpoint/2010/main" val="2548328056"/>
              </p:ext>
            </p:extLst>
          </p:nvPr>
        </p:nvGraphicFramePr>
        <p:xfrm>
          <a:off x="1134119" y="1469878"/>
          <a:ext cx="6729984" cy="33581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6826F85-3161-6B49-B895-DD432E66ACD0}"/>
              </a:ext>
            </a:extLst>
          </p:cNvPr>
          <p:cNvSpPr txBox="1"/>
          <p:nvPr/>
        </p:nvSpPr>
        <p:spPr>
          <a:xfrm>
            <a:off x="5542756" y="1463074"/>
            <a:ext cx="3083083" cy="246221"/>
          </a:xfrm>
          <a:prstGeom prst="rect">
            <a:avLst/>
          </a:prstGeom>
          <a:noFill/>
        </p:spPr>
        <p:txBody>
          <a:bodyPr wrap="square" rtlCol="0">
            <a:spAutoFit/>
          </a:bodyPr>
          <a:lstStyle/>
          <a:p>
            <a:r>
              <a:rPr lang="en-US" sz="1000" b="1" dirty="0">
                <a:highlight>
                  <a:srgbClr val="FFFF00"/>
                </a:highlight>
                <a:latin typeface="Century" panose="02040604050505020304" pitchFamily="18" charset="0"/>
              </a:rPr>
              <a:t>Observations for a multi-feature Gaussian model</a:t>
            </a:r>
          </a:p>
        </p:txBody>
      </p:sp>
      <p:sp>
        <p:nvSpPr>
          <p:cNvPr id="2" name="TextBox 1">
            <a:extLst>
              <a:ext uri="{FF2B5EF4-FFF2-40B4-BE49-F238E27FC236}">
                <a16:creationId xmlns:a16="http://schemas.microsoft.com/office/drawing/2014/main" id="{AC8B44BB-453F-3341-96D1-98FED7F1A2B5}"/>
              </a:ext>
            </a:extLst>
          </p:cNvPr>
          <p:cNvSpPr txBox="1"/>
          <p:nvPr/>
        </p:nvSpPr>
        <p:spPr>
          <a:xfrm>
            <a:off x="3199206" y="1476559"/>
            <a:ext cx="2494722" cy="230832"/>
          </a:xfrm>
          <a:prstGeom prst="rect">
            <a:avLst/>
          </a:prstGeom>
          <a:noFill/>
        </p:spPr>
        <p:txBody>
          <a:bodyPr wrap="square" rtlCol="0">
            <a:spAutoFit/>
          </a:bodyPr>
          <a:lstStyle/>
          <a:p>
            <a:r>
              <a:rPr lang="en-US" sz="900" b="1" dirty="0">
                <a:highlight>
                  <a:srgbClr val="FFFF00"/>
                </a:highlight>
                <a:latin typeface="Century" panose="02040604050505020304" pitchFamily="18" charset="0"/>
              </a:rPr>
              <a:t>Average, median or last time point value</a:t>
            </a:r>
          </a:p>
        </p:txBody>
      </p:sp>
      <p:sp>
        <p:nvSpPr>
          <p:cNvPr id="10" name="TextBox 9">
            <a:extLst>
              <a:ext uri="{FF2B5EF4-FFF2-40B4-BE49-F238E27FC236}">
                <a16:creationId xmlns:a16="http://schemas.microsoft.com/office/drawing/2014/main" id="{0B62F350-4678-244E-BE58-7CA873AEA1D7}"/>
              </a:ext>
            </a:extLst>
          </p:cNvPr>
          <p:cNvSpPr txBox="1"/>
          <p:nvPr/>
        </p:nvSpPr>
        <p:spPr>
          <a:xfrm>
            <a:off x="4104662" y="3103034"/>
            <a:ext cx="3538728" cy="246221"/>
          </a:xfrm>
          <a:prstGeom prst="rect">
            <a:avLst/>
          </a:prstGeom>
          <a:noFill/>
        </p:spPr>
        <p:txBody>
          <a:bodyPr wrap="square" rtlCol="0">
            <a:spAutoFit/>
          </a:bodyPr>
          <a:lstStyle/>
          <a:p>
            <a:r>
              <a:rPr lang="en-US" sz="1000" b="1" dirty="0">
                <a:highlight>
                  <a:srgbClr val="FFFF00"/>
                </a:highlight>
                <a:latin typeface="Century" panose="02040604050505020304" pitchFamily="18" charset="0"/>
              </a:rPr>
              <a:t>First and last worked best</a:t>
            </a:r>
          </a:p>
        </p:txBody>
      </p:sp>
      <p:sp>
        <p:nvSpPr>
          <p:cNvPr id="42" name="Text Box 23">
            <a:extLst>
              <a:ext uri="{FF2B5EF4-FFF2-40B4-BE49-F238E27FC236}">
                <a16:creationId xmlns:a16="http://schemas.microsoft.com/office/drawing/2014/main" id="{5B9E4142-5702-D948-9B9D-646DD3BC399A}"/>
              </a:ext>
            </a:extLst>
          </p:cNvPr>
          <p:cNvSpPr txBox="1"/>
          <p:nvPr/>
        </p:nvSpPr>
        <p:spPr>
          <a:xfrm>
            <a:off x="4033022" y="4478735"/>
            <a:ext cx="1841004" cy="242570"/>
          </a:xfrm>
          <a:prstGeom prst="rect">
            <a:avLst/>
          </a:prstGeom>
          <a:solidFill>
            <a:sysClr val="window" lastClr="FFFFFF"/>
          </a:solidFill>
          <a:ln w="38100" cap="flat" cmpd="sng" algn="ctr">
            <a:solidFill>
              <a:srgbClr val="FFC000"/>
            </a:solidFill>
            <a:prstDash val="solid"/>
            <a:miter lim="800000"/>
          </a:ln>
          <a:effectLst/>
          <a:scene3d>
            <a:camera prst="orthographicFront"/>
            <a:lightRig rig="threePt" dir="t"/>
          </a:scene3d>
          <a:sp3d>
            <a:bevelT w="19050" h="114300"/>
            <a:bevelB w="50800" h="101600"/>
          </a:sp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1F4E79"/>
                </a:solidFill>
                <a:effectLst/>
                <a:uLnTx/>
                <a:uFillTx/>
                <a:latin typeface="Century" panose="02040604050505020304" pitchFamily="18" charset="0"/>
                <a:ea typeface="Calibri" panose="020F0502020204030204" pitchFamily="34" charset="0"/>
                <a:cs typeface="Arial" panose="020B0604020202020204" pitchFamily="34" charset="0"/>
              </a:rPr>
              <a:t>A row of feature matrix </a:t>
            </a:r>
            <a:endParaRPr kumimoji="0" lang="en-US" sz="1200" b="1" i="0" u="none" strike="noStrike" kern="0" cap="none" spc="0" normalizeH="0" baseline="0" noProof="0" dirty="0">
              <a:ln>
                <a:noFill/>
              </a:ln>
              <a:solidFill>
                <a:sysClr val="windowText" lastClr="000000"/>
              </a:solidFill>
              <a:effectLst/>
              <a:uLnTx/>
              <a:uFillTx/>
              <a:latin typeface="Calibri" panose="020F0502020204030204"/>
              <a:ea typeface="Calibri" panose="020F0502020204030204" pitchFamily="34" charset="0"/>
              <a:cs typeface="Arial" panose="020B0604020202020204" pitchFamily="34" charset="0"/>
            </a:endParaRPr>
          </a:p>
        </p:txBody>
      </p:sp>
      <p:sp>
        <p:nvSpPr>
          <p:cNvPr id="41" name="Text Box 17">
            <a:extLst>
              <a:ext uri="{FF2B5EF4-FFF2-40B4-BE49-F238E27FC236}">
                <a16:creationId xmlns:a16="http://schemas.microsoft.com/office/drawing/2014/main" id="{0081AA3E-98E6-EB49-9F30-B8A9C10AC278}"/>
              </a:ext>
            </a:extLst>
          </p:cNvPr>
          <p:cNvSpPr txBox="1"/>
          <p:nvPr/>
        </p:nvSpPr>
        <p:spPr>
          <a:xfrm>
            <a:off x="1556469" y="4249500"/>
            <a:ext cx="1714817" cy="299720"/>
          </a:xfrm>
          <a:prstGeom prst="rect">
            <a:avLst/>
          </a:prstGeom>
          <a:solidFill>
            <a:sysClr val="window" lastClr="FFFFFF"/>
          </a:solidFill>
          <a:ln w="38100" cap="flat" cmpd="sng" algn="ctr">
            <a:solidFill>
              <a:srgbClr val="FFC000"/>
            </a:solidFill>
            <a:prstDash val="solid"/>
            <a:miter lim="800000"/>
          </a:ln>
          <a:effectLst/>
          <a:scene3d>
            <a:camera prst="orthographicFront"/>
            <a:lightRig rig="threePt" dir="t"/>
          </a:scene3d>
          <a:sp3d>
            <a:bevelT w="19050" h="114300"/>
            <a:bevelB w="50800" h="101600"/>
          </a:sp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1F3864"/>
                </a:solidFill>
                <a:effectLst/>
                <a:uLnTx/>
                <a:uFillTx/>
                <a:latin typeface="Century" panose="02040604050505020304" pitchFamily="18" charset="0"/>
                <a:ea typeface="Calibri" panose="020F0502020204030204" pitchFamily="34" charset="0"/>
                <a:cs typeface="Arial" panose="020B0604020202020204" pitchFamily="34" charset="0"/>
              </a:rPr>
              <a:t>Sequence of States</a:t>
            </a:r>
            <a:endParaRPr kumimoji="0" lang="en-US" sz="1200" b="0" i="0" u="none" strike="noStrike" kern="0" cap="none" spc="0" normalizeH="0" baseline="0" noProof="0" dirty="0">
              <a:ln>
                <a:noFill/>
              </a:ln>
              <a:solidFill>
                <a:sysClr val="windowText" lastClr="000000"/>
              </a:solidFill>
              <a:effectLst/>
              <a:uLnTx/>
              <a:uFillTx/>
              <a:latin typeface="Century" panose="02040604050505020304" pitchFamily="18" charset="0"/>
              <a:ea typeface="Calibri" panose="020F0502020204030204" pitchFamily="34" charset="0"/>
              <a:cs typeface="Arial" panose="020B0604020202020204" pitchFamily="34" charset="0"/>
            </a:endParaRPr>
          </a:p>
        </p:txBody>
      </p:sp>
      <p:sp>
        <p:nvSpPr>
          <p:cNvPr id="136" name="HMM model Overview"/>
          <p:cNvSpPr txBox="1">
            <a:spLocks noGrp="1"/>
          </p:cNvSpPr>
          <p:nvPr>
            <p:ph type="title"/>
          </p:nvPr>
        </p:nvSpPr>
        <p:spPr>
          <a:xfrm>
            <a:off x="518205" y="284054"/>
            <a:ext cx="6777732" cy="320088"/>
          </a:xfrm>
          <a:prstGeom prst="rect">
            <a:avLst/>
          </a:prstGeom>
        </p:spPr>
        <p:txBody>
          <a:bodyPr/>
          <a:lstStyle/>
          <a:p>
            <a:r>
              <a:rPr dirty="0"/>
              <a:t>HMM </a:t>
            </a:r>
            <a:r>
              <a:rPr lang="en-US" dirty="0"/>
              <a:t>M</a:t>
            </a:r>
            <a:r>
              <a:rPr dirty="0"/>
              <a:t>odel</a:t>
            </a:r>
            <a:r>
              <a:rPr lang="en-US" dirty="0"/>
              <a:t> Big Picture</a:t>
            </a:r>
            <a:endParaRPr dirty="0"/>
          </a:p>
        </p:txBody>
      </p:sp>
      <p:sp>
        <p:nvSpPr>
          <p:cNvPr id="9" name="TextBox 8">
            <a:extLst>
              <a:ext uri="{FF2B5EF4-FFF2-40B4-BE49-F238E27FC236}">
                <a16:creationId xmlns:a16="http://schemas.microsoft.com/office/drawing/2014/main" id="{ED2B8224-2A45-7047-BA6E-2A4D7B422C9F}"/>
              </a:ext>
            </a:extLst>
          </p:cNvPr>
          <p:cNvSpPr txBox="1"/>
          <p:nvPr/>
        </p:nvSpPr>
        <p:spPr>
          <a:xfrm>
            <a:off x="2409274" y="868522"/>
            <a:ext cx="5352966"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latin typeface="Century" panose="02040604050505020304" pitchFamily="18" charset="0"/>
                <a:cs typeface="Apple Chancery" panose="03020702040506060504" pitchFamily="66" charset="-79"/>
              </a:rPr>
              <a:t>Parameters:     # of states = </a:t>
            </a:r>
            <a:r>
              <a:rPr lang="en-US" sz="1200" b="1" dirty="0">
                <a:latin typeface="Century" panose="02040604050505020304" pitchFamily="18" charset="0"/>
                <a:cs typeface="Apple Chancery" panose="03020702040506060504" pitchFamily="66" charset="-79"/>
              </a:rPr>
              <a:t>5</a:t>
            </a:r>
            <a:r>
              <a:rPr lang="en-US" sz="1200" dirty="0">
                <a:latin typeface="Century" panose="02040604050505020304" pitchFamily="18" charset="0"/>
                <a:cs typeface="Apple Chancery" panose="03020702040506060504" pitchFamily="66" charset="-79"/>
              </a:rPr>
              <a:t>   Time resolution = </a:t>
            </a:r>
            <a:r>
              <a:rPr lang="en-US" sz="1200" b="1" dirty="0">
                <a:latin typeface="Century" panose="02040604050505020304" pitchFamily="18" charset="0"/>
                <a:cs typeface="Apple Chancery" panose="03020702040506060504" pitchFamily="66" charset="-79"/>
              </a:rPr>
              <a:t>8</a:t>
            </a:r>
            <a:r>
              <a:rPr lang="en-US" sz="1200" dirty="0">
                <a:latin typeface="Century" panose="02040604050505020304" pitchFamily="18" charset="0"/>
                <a:cs typeface="Apple Chancery" panose="03020702040506060504" pitchFamily="66" charset="-79"/>
              </a:rPr>
              <a:t>   # of sequence = </a:t>
            </a:r>
            <a:r>
              <a:rPr lang="en-US" sz="1200" b="1" dirty="0">
                <a:latin typeface="Century" panose="02040604050505020304" pitchFamily="18" charset="0"/>
                <a:cs typeface="Apple Chancery" panose="03020702040506060504" pitchFamily="66" charset="-79"/>
              </a:rPr>
              <a:t>6</a:t>
            </a:r>
          </a:p>
        </p:txBody>
      </p:sp>
      <p:sp>
        <p:nvSpPr>
          <p:cNvPr id="39" name="Text Box 15">
            <a:extLst>
              <a:ext uri="{FF2B5EF4-FFF2-40B4-BE49-F238E27FC236}">
                <a16:creationId xmlns:a16="http://schemas.microsoft.com/office/drawing/2014/main" id="{A26B6A87-6609-C24B-9B4C-D776E6269171}"/>
              </a:ext>
            </a:extLst>
          </p:cNvPr>
          <p:cNvSpPr txBox="1"/>
          <p:nvPr/>
        </p:nvSpPr>
        <p:spPr>
          <a:xfrm>
            <a:off x="1134119" y="1220615"/>
            <a:ext cx="1866388" cy="234315"/>
          </a:xfrm>
          <a:prstGeom prst="rect">
            <a:avLst/>
          </a:prstGeom>
          <a:solidFill>
            <a:sysClr val="window" lastClr="FFFFFF"/>
          </a:solidFill>
          <a:ln w="38100" cap="flat" cmpd="sng" algn="ctr">
            <a:solidFill>
              <a:srgbClr val="FFC000"/>
            </a:solidFill>
            <a:prstDash val="solid"/>
            <a:miter lim="800000"/>
          </a:ln>
          <a:effectLst/>
          <a:scene3d>
            <a:camera prst="orthographicFront"/>
            <a:lightRig rig="threePt" dir="t"/>
          </a:scene3d>
          <a:sp3d>
            <a:bevelT w="19050" h="114300"/>
            <a:bevelB w="50800" h="101600"/>
          </a:sp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1F3864"/>
                </a:solidFill>
                <a:effectLst/>
                <a:uLnTx/>
                <a:uFillTx/>
                <a:latin typeface="Century" panose="02040604050505020304" pitchFamily="18" charset="0"/>
                <a:ea typeface="Calibri" panose="020F0502020204030204" pitchFamily="34" charset="0"/>
                <a:cs typeface="Arial" panose="020B0604020202020204" pitchFamily="34" charset="0"/>
              </a:rPr>
              <a:t>Physiological Measures</a:t>
            </a:r>
            <a:endParaRPr kumimoji="0" lang="en-US" sz="1200" b="1" i="0" u="none" strike="noStrike" kern="0" cap="none" spc="0" normalizeH="0" baseline="0" noProof="0" dirty="0">
              <a:ln>
                <a:noFill/>
              </a:ln>
              <a:solidFill>
                <a:sysClr val="windowText" lastClr="000000"/>
              </a:solidFill>
              <a:effectLst/>
              <a:uLnTx/>
              <a:uFillTx/>
              <a:latin typeface="Calibri" panose="020F0502020204030204"/>
              <a:ea typeface="Calibri" panose="020F0502020204030204" pitchFamily="34" charset="0"/>
              <a:cs typeface="Arial" panose="020B0604020202020204" pitchFamily="34" charset="0"/>
            </a:endParaRPr>
          </a:p>
        </p:txBody>
      </p:sp>
      <p:sp>
        <p:nvSpPr>
          <p:cNvPr id="40" name="Text Box 16">
            <a:extLst>
              <a:ext uri="{FF2B5EF4-FFF2-40B4-BE49-F238E27FC236}">
                <a16:creationId xmlns:a16="http://schemas.microsoft.com/office/drawing/2014/main" id="{08610DE5-0517-574C-92BD-E684D1C449CB}"/>
              </a:ext>
            </a:extLst>
          </p:cNvPr>
          <p:cNvSpPr txBox="1"/>
          <p:nvPr/>
        </p:nvSpPr>
        <p:spPr>
          <a:xfrm>
            <a:off x="3601497" y="1222078"/>
            <a:ext cx="1941260" cy="234315"/>
          </a:xfrm>
          <a:prstGeom prst="rect">
            <a:avLst/>
          </a:prstGeom>
          <a:solidFill>
            <a:sysClr val="window" lastClr="FFFFFF"/>
          </a:solidFill>
          <a:ln w="38100" cap="flat" cmpd="sng" algn="ctr">
            <a:solidFill>
              <a:srgbClr val="FFC000"/>
            </a:solidFill>
            <a:prstDash val="solid"/>
            <a:miter lim="800000"/>
          </a:ln>
          <a:effectLst/>
          <a:scene3d>
            <a:camera prst="orthographicFront"/>
            <a:lightRig rig="threePt" dir="t"/>
          </a:scene3d>
          <a:sp3d>
            <a:bevelT w="19050" h="114300"/>
            <a:bevelB w="50800" h="101600"/>
          </a:sp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2060"/>
                </a:solidFill>
                <a:effectLst/>
                <a:uLnTx/>
                <a:uFillTx/>
                <a:latin typeface="Century" panose="02040604050505020304" pitchFamily="18" charset="0"/>
                <a:ea typeface="Calibri" panose="020F0502020204030204" pitchFamily="34" charset="0"/>
                <a:cs typeface="Arial" panose="020B0604020202020204" pitchFamily="34" charset="0"/>
              </a:rPr>
              <a:t>Aggregating temporally </a:t>
            </a:r>
            <a:endParaRPr kumimoji="0" lang="en-US" sz="1200" b="0" i="0" u="none" strike="noStrike" kern="0" cap="none" spc="0" normalizeH="0" baseline="0" noProof="0" dirty="0">
              <a:ln>
                <a:noFill/>
              </a:ln>
              <a:solidFill>
                <a:sysClr val="windowText" lastClr="000000"/>
              </a:solidFill>
              <a:effectLst/>
              <a:uLnTx/>
              <a:uFillTx/>
              <a:latin typeface="Calibri" panose="020F0502020204030204"/>
              <a:ea typeface="Calibri" panose="020F0502020204030204" pitchFamily="34" charset="0"/>
              <a:cs typeface="Arial" panose="020B0604020202020204" pitchFamily="34" charset="0"/>
            </a:endParaRPr>
          </a:p>
        </p:txBody>
      </p:sp>
      <p:cxnSp>
        <p:nvCxnSpPr>
          <p:cNvPr id="52" name="Straight Arrow Connector 51">
            <a:extLst>
              <a:ext uri="{FF2B5EF4-FFF2-40B4-BE49-F238E27FC236}">
                <a16:creationId xmlns:a16="http://schemas.microsoft.com/office/drawing/2014/main" id="{D08A6281-27E0-0944-9977-519C7E673033}"/>
              </a:ext>
            </a:extLst>
          </p:cNvPr>
          <p:cNvCxnSpPr>
            <a:cxnSpLocks/>
          </p:cNvCxnSpPr>
          <p:nvPr/>
        </p:nvCxnSpPr>
        <p:spPr>
          <a:xfrm>
            <a:off x="5874026" y="3975315"/>
            <a:ext cx="442446" cy="0"/>
          </a:xfrm>
          <a:prstGeom prst="straightConnector1">
            <a:avLst/>
          </a:prstGeom>
          <a:noFill/>
          <a:ln w="38100" cap="flat" cmpd="sng" algn="ctr">
            <a:solidFill>
              <a:srgbClr val="ED7D31"/>
            </a:solidFill>
            <a:prstDash val="solid"/>
            <a:miter lim="800000"/>
            <a:tailEnd type="triangle"/>
          </a:ln>
          <a:effectLst/>
        </p:spPr>
      </p:cxnSp>
      <p:sp>
        <p:nvSpPr>
          <p:cNvPr id="53" name="Text Box 20">
            <a:extLst>
              <a:ext uri="{FF2B5EF4-FFF2-40B4-BE49-F238E27FC236}">
                <a16:creationId xmlns:a16="http://schemas.microsoft.com/office/drawing/2014/main" id="{6DD0EBCA-DB6D-1646-8013-82E52022BAC5}"/>
              </a:ext>
            </a:extLst>
          </p:cNvPr>
          <p:cNvSpPr txBox="1"/>
          <p:nvPr/>
        </p:nvSpPr>
        <p:spPr>
          <a:xfrm>
            <a:off x="6292117" y="3526615"/>
            <a:ext cx="1160674" cy="1143890"/>
          </a:xfrm>
          <a:prstGeom prst="rect">
            <a:avLst/>
          </a:prstGeom>
          <a:solidFill>
            <a:sysClr val="window" lastClr="FFFFFF"/>
          </a:solidFill>
          <a:ln w="76200">
            <a:solidFill>
              <a:srgbClr val="70AD47"/>
            </a:solidFill>
          </a:ln>
          <a:scene3d>
            <a:camera prst="orthographicFront"/>
            <a:lightRig rig="threePt" dir="t"/>
          </a:scene3d>
          <a:sp3d>
            <a:bevelT w="31750" h="95250"/>
            <a:bevelB w="12700" h="95250"/>
          </a:sp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ysClr val="windowText" lastClr="000000"/>
                </a:solidFill>
                <a:effectLst/>
                <a:uLnTx/>
                <a:uFillTx/>
                <a:latin typeface="Century" panose="02040604050505020304" pitchFamily="18" charset="0"/>
                <a:ea typeface="Calibri" panose="020F0502020204030204" pitchFamily="34" charset="0"/>
                <a:cs typeface="Arial" panose="020B0604020202020204" pitchFamily="34" charset="0"/>
              </a:rPr>
              <a:t>Lasso Regression Model</a:t>
            </a:r>
            <a:endParaRPr kumimoji="0" lang="en-US" sz="15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Arial" panose="020B0604020202020204" pitchFamily="34" charset="0"/>
            </a:endParaRPr>
          </a:p>
        </p:txBody>
      </p:sp>
      <p:cxnSp>
        <p:nvCxnSpPr>
          <p:cNvPr id="54" name="Straight Arrow Connector 53">
            <a:extLst>
              <a:ext uri="{FF2B5EF4-FFF2-40B4-BE49-F238E27FC236}">
                <a16:creationId xmlns:a16="http://schemas.microsoft.com/office/drawing/2014/main" id="{A1F8E1FF-5074-544F-B377-6FA8BD9B764F}"/>
              </a:ext>
            </a:extLst>
          </p:cNvPr>
          <p:cNvCxnSpPr>
            <a:cxnSpLocks/>
          </p:cNvCxnSpPr>
          <p:nvPr/>
        </p:nvCxnSpPr>
        <p:spPr>
          <a:xfrm>
            <a:off x="7452791" y="3849328"/>
            <a:ext cx="648173" cy="333560"/>
          </a:xfrm>
          <a:prstGeom prst="straightConnector1">
            <a:avLst/>
          </a:prstGeom>
          <a:noFill/>
          <a:ln w="38100" cap="flat" cmpd="sng" algn="ctr">
            <a:solidFill>
              <a:srgbClr val="ED7D31"/>
            </a:solidFill>
            <a:prstDash val="solid"/>
            <a:miter lim="800000"/>
            <a:tailEnd type="triangle"/>
          </a:ln>
          <a:effectLst/>
        </p:spPr>
      </p:cxnSp>
      <p:sp>
        <p:nvSpPr>
          <p:cNvPr id="55" name="Text Box 22">
            <a:extLst>
              <a:ext uri="{FF2B5EF4-FFF2-40B4-BE49-F238E27FC236}">
                <a16:creationId xmlns:a16="http://schemas.microsoft.com/office/drawing/2014/main" id="{B363E616-A566-E749-84E9-687AAD2CE251}"/>
              </a:ext>
            </a:extLst>
          </p:cNvPr>
          <p:cNvSpPr txBox="1"/>
          <p:nvPr/>
        </p:nvSpPr>
        <p:spPr>
          <a:xfrm>
            <a:off x="7564761" y="4182888"/>
            <a:ext cx="1582352" cy="366332"/>
          </a:xfrm>
          <a:prstGeom prst="rect">
            <a:avLst/>
          </a:prstGeom>
          <a:solidFill>
            <a:sysClr val="window" lastClr="FFFFFF"/>
          </a:solidFill>
          <a:ln w="76200">
            <a:solidFill>
              <a:srgbClr val="70AD47"/>
            </a:solidFill>
          </a:ln>
          <a:scene3d>
            <a:camera prst="orthographicFront"/>
            <a:lightRig rig="threePt" dir="t"/>
          </a:scene3d>
          <a:sp3d>
            <a:bevelT w="31750" h="95250"/>
            <a:bevelB w="12700" h="95250"/>
          </a:sp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ysClr val="windowText" lastClr="000000"/>
                </a:solidFill>
                <a:effectLst/>
                <a:uLnTx/>
                <a:uFillTx/>
                <a:latin typeface="Century" panose="02040604050505020304" pitchFamily="18" charset="0"/>
                <a:ea typeface="Calibri" panose="020F0502020204030204" pitchFamily="34" charset="0"/>
                <a:cs typeface="Arial" panose="020B0604020202020204" pitchFamily="34" charset="0"/>
              </a:rPr>
              <a:t>LOS  is </a:t>
            </a:r>
            <a:r>
              <a:rPr kumimoji="0" lang="en-US" sz="1500" b="1" i="0" u="sng" strike="noStrike" kern="0" cap="none" spc="0" normalizeH="0" baseline="0" noProof="0" dirty="0">
                <a:ln>
                  <a:noFill/>
                </a:ln>
                <a:solidFill>
                  <a:sysClr val="windowText" lastClr="000000"/>
                </a:solidFill>
                <a:effectLst/>
                <a:uLnTx/>
                <a:uFillTx/>
                <a:latin typeface="Century" panose="02040604050505020304" pitchFamily="18" charset="0"/>
                <a:ea typeface="Calibri" panose="020F0502020204030204" pitchFamily="34" charset="0"/>
                <a:cs typeface="Arial" panose="020B0604020202020204" pitchFamily="34" charset="0"/>
              </a:rPr>
              <a:t>5</a:t>
            </a:r>
            <a:r>
              <a:rPr kumimoji="0" lang="en-US" sz="1500" b="1" i="0" u="none" strike="noStrike" kern="0" cap="none" spc="0" normalizeH="0" baseline="0" noProof="0" dirty="0">
                <a:ln>
                  <a:noFill/>
                </a:ln>
                <a:solidFill>
                  <a:sysClr val="windowText" lastClr="000000"/>
                </a:solidFill>
                <a:effectLst/>
                <a:uLnTx/>
                <a:uFillTx/>
                <a:latin typeface="Century" panose="02040604050505020304" pitchFamily="18" charset="0"/>
                <a:ea typeface="Calibri" panose="020F0502020204030204" pitchFamily="34" charset="0"/>
                <a:cs typeface="Arial" panose="020B0604020202020204" pitchFamily="34" charset="0"/>
              </a:rPr>
              <a:t> days</a:t>
            </a:r>
            <a:endParaRPr kumimoji="0" lang="en-US" sz="15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3150567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graphicEl>
                                              <a:dgm id="{3EFDE5D8-A12A-0442-8AF1-BBD47347FF62}"/>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34">
                                            <p:graphicEl>
                                              <a:dgm id="{EA984AEE-CA82-C541-A672-96FEBC1CF520}"/>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2" nodeType="withEffect">
                                  <p:stCondLst>
                                    <p:cond delay="0"/>
                                  </p:stCondLst>
                                  <p:childTnLst>
                                    <p:set>
                                      <p:cBhvr>
                                        <p:cTn id="24" dur="1" fill="hold">
                                          <p:stCondLst>
                                            <p:cond delay="0"/>
                                          </p:stCondLst>
                                        </p:cTn>
                                        <p:tgtEl>
                                          <p:spTgt spid="34">
                                            <p:graphicEl>
                                              <a:dgm id="{F8F6728B-C84B-124B-8D8E-9C8DB2C2DA8F}"/>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2" nodeType="clickEffect">
                                  <p:stCondLst>
                                    <p:cond delay="0"/>
                                  </p:stCondLst>
                                  <p:childTnLst>
                                    <p:set>
                                      <p:cBhvr>
                                        <p:cTn id="32" dur="1" fill="hold">
                                          <p:stCondLst>
                                            <p:cond delay="0"/>
                                          </p:stCondLst>
                                        </p:cTn>
                                        <p:tgtEl>
                                          <p:spTgt spid="34">
                                            <p:graphicEl>
                                              <a:dgm id="{E57A93A1-C324-1148-AE77-0CB4AAC40C91}"/>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4" nodeType="withEffect">
                                  <p:stCondLst>
                                    <p:cond delay="0"/>
                                  </p:stCondLst>
                                  <p:childTnLst>
                                    <p:set>
                                      <p:cBhvr>
                                        <p:cTn id="38" dur="1" fill="hold">
                                          <p:stCondLst>
                                            <p:cond delay="0"/>
                                          </p:stCondLst>
                                        </p:cTn>
                                        <p:tgtEl>
                                          <p:spTgt spid="34">
                                            <p:graphicEl>
                                              <a:dgm id="{DA54E9DF-3795-FA42-9204-D7F041792638}"/>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4" nodeType="clickEffect">
                                  <p:stCondLst>
                                    <p:cond delay="0"/>
                                  </p:stCondLst>
                                  <p:childTnLst>
                                    <p:set>
                                      <p:cBhvr>
                                        <p:cTn id="42" dur="1" fill="hold">
                                          <p:stCondLst>
                                            <p:cond delay="0"/>
                                          </p:stCondLst>
                                        </p:cTn>
                                        <p:tgtEl>
                                          <p:spTgt spid="34">
                                            <p:graphicEl>
                                              <a:dgm id="{732B3208-69FE-5242-9D26-AB1A4F3F057A}"/>
                                            </p:graphicEl>
                                          </p:spTgt>
                                        </p:tgtEl>
                                        <p:attrNameLst>
                                          <p:attrName>style.visibility</p:attrName>
                                        </p:attrNameLst>
                                      </p:cBhvr>
                                      <p:to>
                                        <p:strVal val="visible"/>
                                      </p:to>
                                    </p:set>
                                  </p:childTnLst>
                                </p:cTn>
                              </p:par>
                              <p:par>
                                <p:cTn id="43" presetID="1" presetClass="entr" presetSubtype="0" fill="hold" grpId="5" nodeType="withEffect">
                                  <p:stCondLst>
                                    <p:cond delay="0"/>
                                  </p:stCondLst>
                                  <p:childTnLst>
                                    <p:set>
                                      <p:cBhvr>
                                        <p:cTn id="44" dur="1" fill="hold">
                                          <p:stCondLst>
                                            <p:cond delay="0"/>
                                          </p:stCondLst>
                                        </p:cTn>
                                        <p:tgtEl>
                                          <p:spTgt spid="34">
                                            <p:graphicEl>
                                              <a:dgm id="{CDAA12EC-14C0-DC48-B201-4E9AE5039128}"/>
                                            </p:graphic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5" nodeType="clickEffect">
                                  <p:stCondLst>
                                    <p:cond delay="0"/>
                                  </p:stCondLst>
                                  <p:childTnLst>
                                    <p:set>
                                      <p:cBhvr>
                                        <p:cTn id="52" dur="1" fill="hold">
                                          <p:stCondLst>
                                            <p:cond delay="0"/>
                                          </p:stCondLst>
                                        </p:cTn>
                                        <p:tgtEl>
                                          <p:spTgt spid="34">
                                            <p:graphicEl>
                                              <a:dgm id="{EFCC4875-0937-644C-ACAB-E4969AC5E965}"/>
                                            </p:graphic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6" nodeType="clickEffect">
                                  <p:stCondLst>
                                    <p:cond delay="0"/>
                                  </p:stCondLst>
                                  <p:childTnLst>
                                    <p:set>
                                      <p:cBhvr>
                                        <p:cTn id="56" dur="1" fill="hold">
                                          <p:stCondLst>
                                            <p:cond delay="0"/>
                                          </p:stCondLst>
                                        </p:cTn>
                                        <p:tgtEl>
                                          <p:spTgt spid="34">
                                            <p:graphicEl>
                                              <a:dgm id="{EFCC4875-0937-644C-ACAB-E4969AC5E965}"/>
                                            </p:graphic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grpId="6" nodeType="withEffect">
                                  <p:stCondLst>
                                    <p:cond delay="0"/>
                                  </p:stCondLst>
                                  <p:childTnLst>
                                    <p:set>
                                      <p:cBhvr>
                                        <p:cTn id="66" dur="1" fill="hold">
                                          <p:stCondLst>
                                            <p:cond delay="0"/>
                                          </p:stCondLst>
                                        </p:cTn>
                                        <p:tgtEl>
                                          <p:spTgt spid="34">
                                            <p:graphicEl>
                                              <a:dgm id="{6735CE72-1D6C-8749-9B54-951A993B5AF2}"/>
                                            </p:graphic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4" grpId="0" uiExpand="1">
        <p:bldSub>
          <a:bldDgm bld="one"/>
        </p:bldSub>
      </p:bldGraphic>
      <p:bldGraphic spid="34" grpId="1" uiExpand="1">
        <p:bldSub>
          <a:bldDgm bld="one"/>
        </p:bldSub>
      </p:bldGraphic>
      <p:bldGraphic spid="34" grpId="2" uiExpand="1">
        <p:bldSub>
          <a:bldDgm bld="one"/>
        </p:bldSub>
      </p:bldGraphic>
      <p:bldGraphic spid="34" grpId="4" uiExpand="1">
        <p:bldSub>
          <a:bldDgm bld="one"/>
        </p:bldSub>
      </p:bldGraphic>
      <p:bldGraphic spid="34" grpId="5" uiExpand="1">
        <p:bldSub>
          <a:bldDgm bld="one"/>
        </p:bldSub>
      </p:bldGraphic>
      <p:bldGraphic spid="34" grpId="6" uiExpand="1">
        <p:bldSub>
          <a:bldDgm bld="one"/>
        </p:bldSub>
      </p:bldGraphic>
      <p:bldP spid="5" grpId="0"/>
      <p:bldP spid="2" grpId="0"/>
      <p:bldP spid="10" grpId="0"/>
      <p:bldP spid="42" grpId="0" animBg="1"/>
      <p:bldP spid="41" grpId="0" animBg="1"/>
      <p:bldP spid="9" grpId="0" animBg="1"/>
      <p:bldP spid="39" grpId="0" animBg="1"/>
      <p:bldP spid="40" grpId="0" animBg="1"/>
      <p:bldP spid="53" grpId="0" animBg="1"/>
      <p:bldP spid="5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Overlapping or exclusive time windows"/>
          <p:cNvSpPr txBox="1">
            <a:spLocks noGrp="1"/>
          </p:cNvSpPr>
          <p:nvPr>
            <p:ph type="title"/>
          </p:nvPr>
        </p:nvSpPr>
        <p:spPr>
          <a:xfrm>
            <a:off x="547080" y="399560"/>
            <a:ext cx="6777732" cy="320088"/>
          </a:xfrm>
          <a:prstGeom prst="rect">
            <a:avLst/>
          </a:prstGeom>
        </p:spPr>
        <p:txBody>
          <a:bodyPr/>
          <a:lstStyle>
            <a:lvl1pPr defTabSz="484886">
              <a:defRPr sz="6640"/>
            </a:lvl1pPr>
          </a:lstStyle>
          <a:p>
            <a:r>
              <a:rPr lang="en-US" sz="2600" dirty="0"/>
              <a:t>Non/</a:t>
            </a:r>
            <a:r>
              <a:rPr sz="2600" dirty="0"/>
              <a:t>Overlapping time windows</a:t>
            </a:r>
          </a:p>
        </p:txBody>
      </p:sp>
      <p:sp>
        <p:nvSpPr>
          <p:cNvPr id="4" name="TextBox 3">
            <a:extLst>
              <a:ext uri="{FF2B5EF4-FFF2-40B4-BE49-F238E27FC236}">
                <a16:creationId xmlns:a16="http://schemas.microsoft.com/office/drawing/2014/main" id="{57825520-38EE-2740-B787-B7D9B9B189A0}"/>
              </a:ext>
            </a:extLst>
          </p:cNvPr>
          <p:cNvSpPr txBox="1"/>
          <p:nvPr/>
        </p:nvSpPr>
        <p:spPr>
          <a:xfrm>
            <a:off x="1728319" y="4128245"/>
            <a:ext cx="6761054" cy="584775"/>
          </a:xfrm>
          <a:prstGeom prst="rect">
            <a:avLst/>
          </a:prstGeom>
          <a:noFill/>
          <a:ln w="38100">
            <a:solidFill>
              <a:srgbClr val="C00000"/>
            </a:solidFill>
          </a:ln>
        </p:spPr>
        <p:txBody>
          <a:bodyPr wrap="square" rtlCol="0">
            <a:spAutoFit/>
          </a:bodyPr>
          <a:lstStyle/>
          <a:p>
            <a:r>
              <a:rPr lang="en-US" sz="1600" b="1" dirty="0"/>
              <a:t>Distribution</a:t>
            </a:r>
            <a:r>
              <a:rPr lang="en-US" sz="1600" dirty="0"/>
              <a:t> of length of stay across </a:t>
            </a:r>
            <a:r>
              <a:rPr lang="en-US" sz="1600" b="1" dirty="0"/>
              <a:t>start-end</a:t>
            </a:r>
            <a:r>
              <a:rPr lang="en-US" sz="1600" dirty="0"/>
              <a:t> </a:t>
            </a:r>
            <a:r>
              <a:rPr lang="en-US" sz="1600" b="1" dirty="0"/>
              <a:t>pairs</a:t>
            </a:r>
          </a:p>
          <a:p>
            <a:endParaRPr lang="en-US" sz="1600" dirty="0"/>
          </a:p>
        </p:txBody>
      </p:sp>
      <p:sp>
        <p:nvSpPr>
          <p:cNvPr id="73" name="Left Arrow 72">
            <a:extLst>
              <a:ext uri="{FF2B5EF4-FFF2-40B4-BE49-F238E27FC236}">
                <a16:creationId xmlns:a16="http://schemas.microsoft.com/office/drawing/2014/main" id="{3DFE7666-0350-8747-9E4B-DED9E4A89F4F}"/>
              </a:ext>
            </a:extLst>
          </p:cNvPr>
          <p:cNvSpPr/>
          <p:nvPr/>
        </p:nvSpPr>
        <p:spPr>
          <a:xfrm>
            <a:off x="2960730" y="4535167"/>
            <a:ext cx="136629" cy="63698"/>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74" name="Left Arrow 73">
            <a:extLst>
              <a:ext uri="{FF2B5EF4-FFF2-40B4-BE49-F238E27FC236}">
                <a16:creationId xmlns:a16="http://schemas.microsoft.com/office/drawing/2014/main" id="{A1C0E776-5E33-2B43-B044-5907E4DC9627}"/>
              </a:ext>
            </a:extLst>
          </p:cNvPr>
          <p:cNvSpPr/>
          <p:nvPr/>
        </p:nvSpPr>
        <p:spPr>
          <a:xfrm rot="10800000">
            <a:off x="2811268" y="4535167"/>
            <a:ext cx="136629" cy="63698"/>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34" name="TextBox 33">
            <a:extLst>
              <a:ext uri="{FF2B5EF4-FFF2-40B4-BE49-F238E27FC236}">
                <a16:creationId xmlns:a16="http://schemas.microsoft.com/office/drawing/2014/main" id="{19FA6897-48BA-0F47-9135-7BBA02A9F799}"/>
              </a:ext>
            </a:extLst>
          </p:cNvPr>
          <p:cNvSpPr txBox="1"/>
          <p:nvPr/>
        </p:nvSpPr>
        <p:spPr>
          <a:xfrm>
            <a:off x="3061134" y="4420634"/>
            <a:ext cx="1612202" cy="276999"/>
          </a:xfrm>
          <a:prstGeom prst="rect">
            <a:avLst/>
          </a:prstGeom>
          <a:noFill/>
        </p:spPr>
        <p:txBody>
          <a:bodyPr wrap="square" rtlCol="0">
            <a:spAutoFit/>
          </a:bodyPr>
          <a:lstStyle/>
          <a:p>
            <a:r>
              <a:rPr lang="en-US" sz="1200" dirty="0"/>
              <a:t>Crowded pair(4 vs 6) </a:t>
            </a:r>
          </a:p>
        </p:txBody>
      </p:sp>
      <p:sp>
        <p:nvSpPr>
          <p:cNvPr id="79" name="TextBox 78">
            <a:extLst>
              <a:ext uri="{FF2B5EF4-FFF2-40B4-BE49-F238E27FC236}">
                <a16:creationId xmlns:a16="http://schemas.microsoft.com/office/drawing/2014/main" id="{E9817B08-BBB8-AF42-A260-BCC7AD84B4DC}"/>
              </a:ext>
            </a:extLst>
          </p:cNvPr>
          <p:cNvSpPr txBox="1"/>
          <p:nvPr/>
        </p:nvSpPr>
        <p:spPr>
          <a:xfrm>
            <a:off x="5106806" y="4414040"/>
            <a:ext cx="2401445" cy="276999"/>
          </a:xfrm>
          <a:prstGeom prst="rect">
            <a:avLst/>
          </a:prstGeom>
          <a:noFill/>
        </p:spPr>
        <p:txBody>
          <a:bodyPr wrap="square" rtlCol="0">
            <a:spAutoFit/>
          </a:bodyPr>
          <a:lstStyle/>
          <a:p>
            <a:r>
              <a:rPr lang="en-US" sz="1200" dirty="0"/>
              <a:t>Single patient pairs (28 vs 14)</a:t>
            </a:r>
          </a:p>
        </p:txBody>
      </p:sp>
      <p:sp>
        <p:nvSpPr>
          <p:cNvPr id="80" name="Multiply 79">
            <a:extLst>
              <a:ext uri="{FF2B5EF4-FFF2-40B4-BE49-F238E27FC236}">
                <a16:creationId xmlns:a16="http://schemas.microsoft.com/office/drawing/2014/main" id="{67BA468C-C2A8-664B-9ED5-3798E16AA85D}"/>
              </a:ext>
            </a:extLst>
          </p:cNvPr>
          <p:cNvSpPr/>
          <p:nvPr/>
        </p:nvSpPr>
        <p:spPr>
          <a:xfrm>
            <a:off x="4951278" y="4490206"/>
            <a:ext cx="186514" cy="155872"/>
          </a:xfrm>
          <a:prstGeom prst="mathMultiply">
            <a:avLst/>
          </a:prstGeom>
          <a:solidFill>
            <a:srgbClr val="FF000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7" name="TextBox 26">
            <a:extLst>
              <a:ext uri="{FF2B5EF4-FFF2-40B4-BE49-F238E27FC236}">
                <a16:creationId xmlns:a16="http://schemas.microsoft.com/office/drawing/2014/main" id="{760C396B-BC04-624E-9455-54476379B8BF}"/>
              </a:ext>
            </a:extLst>
          </p:cNvPr>
          <p:cNvSpPr txBox="1"/>
          <p:nvPr/>
        </p:nvSpPr>
        <p:spPr>
          <a:xfrm>
            <a:off x="1728320" y="3867786"/>
            <a:ext cx="3391906" cy="292389"/>
          </a:xfrm>
          <a:prstGeom prst="rect">
            <a:avLst/>
          </a:prstGeom>
          <a:noFill/>
        </p:spPr>
        <p:txBody>
          <a:bodyPr wrap="square" rtlCol="0">
            <a:spAutoFit/>
          </a:bodyPr>
          <a:lstStyle/>
          <a:p>
            <a:r>
              <a:rPr lang="en-US" sz="1300" b="1" dirty="0"/>
              <a:t>Non overlapping time windows</a:t>
            </a:r>
          </a:p>
        </p:txBody>
      </p:sp>
      <p:pic>
        <p:nvPicPr>
          <p:cNvPr id="3" name="Picture 2">
            <a:extLst>
              <a:ext uri="{FF2B5EF4-FFF2-40B4-BE49-F238E27FC236}">
                <a16:creationId xmlns:a16="http://schemas.microsoft.com/office/drawing/2014/main" id="{40554028-C108-4C4E-A0EB-DB93B43AA028}"/>
              </a:ext>
            </a:extLst>
          </p:cNvPr>
          <p:cNvPicPr>
            <a:picLocks noChangeAspect="1"/>
          </p:cNvPicPr>
          <p:nvPr/>
        </p:nvPicPr>
        <p:blipFill rotWithShape="1">
          <a:blip r:embed="rId3"/>
          <a:srcRect l="426" t="1726" r="64079" b="20851"/>
          <a:stretch/>
        </p:blipFill>
        <p:spPr>
          <a:xfrm>
            <a:off x="1493674" y="913323"/>
            <a:ext cx="3068125" cy="2992889"/>
          </a:xfrm>
          <a:prstGeom prst="rect">
            <a:avLst/>
          </a:prstGeom>
        </p:spPr>
      </p:pic>
      <p:sp>
        <p:nvSpPr>
          <p:cNvPr id="52" name="Left Arrow 51">
            <a:extLst>
              <a:ext uri="{FF2B5EF4-FFF2-40B4-BE49-F238E27FC236}">
                <a16:creationId xmlns:a16="http://schemas.microsoft.com/office/drawing/2014/main" id="{45D52983-1B42-A349-B67C-7CFDE4678DE2}"/>
              </a:ext>
            </a:extLst>
          </p:cNvPr>
          <p:cNvSpPr/>
          <p:nvPr/>
        </p:nvSpPr>
        <p:spPr>
          <a:xfrm>
            <a:off x="3615274" y="2435611"/>
            <a:ext cx="146343" cy="70496"/>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53" name="Left Arrow 52">
            <a:extLst>
              <a:ext uri="{FF2B5EF4-FFF2-40B4-BE49-F238E27FC236}">
                <a16:creationId xmlns:a16="http://schemas.microsoft.com/office/drawing/2014/main" id="{02328F34-223A-8347-AC37-6BCC3AE0FD4E}"/>
              </a:ext>
            </a:extLst>
          </p:cNvPr>
          <p:cNvSpPr/>
          <p:nvPr/>
        </p:nvSpPr>
        <p:spPr>
          <a:xfrm rot="10800000">
            <a:off x="3455185" y="2435611"/>
            <a:ext cx="146343" cy="70496"/>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58" name="Left Arrow 57">
            <a:extLst>
              <a:ext uri="{FF2B5EF4-FFF2-40B4-BE49-F238E27FC236}">
                <a16:creationId xmlns:a16="http://schemas.microsoft.com/office/drawing/2014/main" id="{EF3D654F-E5A7-8A4D-B1AD-1E5DB5A6D9BF}"/>
              </a:ext>
            </a:extLst>
          </p:cNvPr>
          <p:cNvSpPr/>
          <p:nvPr/>
        </p:nvSpPr>
        <p:spPr>
          <a:xfrm>
            <a:off x="3034609" y="2003554"/>
            <a:ext cx="146343" cy="70496"/>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59" name="Left Arrow 58">
            <a:extLst>
              <a:ext uri="{FF2B5EF4-FFF2-40B4-BE49-F238E27FC236}">
                <a16:creationId xmlns:a16="http://schemas.microsoft.com/office/drawing/2014/main" id="{2A424AE6-F9B0-0D4E-97F0-4E00C99025BE}"/>
              </a:ext>
            </a:extLst>
          </p:cNvPr>
          <p:cNvSpPr/>
          <p:nvPr/>
        </p:nvSpPr>
        <p:spPr>
          <a:xfrm rot="10800000">
            <a:off x="2874520" y="2003554"/>
            <a:ext cx="146343" cy="70496"/>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61" name="Left Arrow 60">
            <a:extLst>
              <a:ext uri="{FF2B5EF4-FFF2-40B4-BE49-F238E27FC236}">
                <a16:creationId xmlns:a16="http://schemas.microsoft.com/office/drawing/2014/main" id="{565B6053-6807-064D-895E-26B2E8FA2C65}"/>
              </a:ext>
            </a:extLst>
          </p:cNvPr>
          <p:cNvSpPr/>
          <p:nvPr/>
        </p:nvSpPr>
        <p:spPr>
          <a:xfrm>
            <a:off x="4247296" y="2422853"/>
            <a:ext cx="146343" cy="70496"/>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62" name="Left Arrow 61">
            <a:extLst>
              <a:ext uri="{FF2B5EF4-FFF2-40B4-BE49-F238E27FC236}">
                <a16:creationId xmlns:a16="http://schemas.microsoft.com/office/drawing/2014/main" id="{14F8FEC7-F904-7244-9DD2-C2F0DEE2FFCE}"/>
              </a:ext>
            </a:extLst>
          </p:cNvPr>
          <p:cNvSpPr/>
          <p:nvPr/>
        </p:nvSpPr>
        <p:spPr>
          <a:xfrm rot="10800000">
            <a:off x="4087207" y="2422853"/>
            <a:ext cx="146343" cy="70496"/>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64" name="Left Arrow 63">
            <a:extLst>
              <a:ext uri="{FF2B5EF4-FFF2-40B4-BE49-F238E27FC236}">
                <a16:creationId xmlns:a16="http://schemas.microsoft.com/office/drawing/2014/main" id="{F7908965-82AA-0A46-B464-0D07C1B714BD}"/>
              </a:ext>
            </a:extLst>
          </p:cNvPr>
          <p:cNvSpPr/>
          <p:nvPr/>
        </p:nvSpPr>
        <p:spPr>
          <a:xfrm>
            <a:off x="2383428" y="2727467"/>
            <a:ext cx="146343" cy="70496"/>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65" name="Left Arrow 64">
            <a:extLst>
              <a:ext uri="{FF2B5EF4-FFF2-40B4-BE49-F238E27FC236}">
                <a16:creationId xmlns:a16="http://schemas.microsoft.com/office/drawing/2014/main" id="{77619E49-CE2C-804E-BC6D-767DEAD31A6C}"/>
              </a:ext>
            </a:extLst>
          </p:cNvPr>
          <p:cNvSpPr/>
          <p:nvPr/>
        </p:nvSpPr>
        <p:spPr>
          <a:xfrm rot="10800000">
            <a:off x="2223339" y="2727467"/>
            <a:ext cx="146343" cy="70496"/>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83" name="Multiply 82">
            <a:extLst>
              <a:ext uri="{FF2B5EF4-FFF2-40B4-BE49-F238E27FC236}">
                <a16:creationId xmlns:a16="http://schemas.microsoft.com/office/drawing/2014/main" id="{71CFAE46-6DAD-134A-962E-FA5063AE1E8F}"/>
              </a:ext>
            </a:extLst>
          </p:cNvPr>
          <p:cNvSpPr/>
          <p:nvPr/>
        </p:nvSpPr>
        <p:spPr>
          <a:xfrm>
            <a:off x="1915384" y="1197515"/>
            <a:ext cx="199775" cy="172507"/>
          </a:xfrm>
          <a:prstGeom prst="mathMultiply">
            <a:avLst/>
          </a:prstGeom>
          <a:solidFill>
            <a:srgbClr val="FF000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6" name="Picture 5">
            <a:extLst>
              <a:ext uri="{FF2B5EF4-FFF2-40B4-BE49-F238E27FC236}">
                <a16:creationId xmlns:a16="http://schemas.microsoft.com/office/drawing/2014/main" id="{60FC731E-A056-9146-A14E-7B1EC380A8C5}"/>
              </a:ext>
            </a:extLst>
          </p:cNvPr>
          <p:cNvPicPr>
            <a:picLocks noChangeAspect="1"/>
          </p:cNvPicPr>
          <p:nvPr/>
        </p:nvPicPr>
        <p:blipFill rotWithShape="1">
          <a:blip r:embed="rId3"/>
          <a:srcRect l="49609" r="13476" b="19294"/>
          <a:stretch/>
        </p:blipFill>
        <p:spPr>
          <a:xfrm>
            <a:off x="4648716" y="913323"/>
            <a:ext cx="3204282" cy="3132934"/>
          </a:xfrm>
          <a:prstGeom prst="rect">
            <a:avLst/>
          </a:prstGeom>
          <a:solidFill>
            <a:schemeClr val="accent1"/>
          </a:solidFill>
        </p:spPr>
      </p:pic>
      <p:sp>
        <p:nvSpPr>
          <p:cNvPr id="30" name="Left Arrow 29">
            <a:extLst>
              <a:ext uri="{FF2B5EF4-FFF2-40B4-BE49-F238E27FC236}">
                <a16:creationId xmlns:a16="http://schemas.microsoft.com/office/drawing/2014/main" id="{07D62B17-59A9-F04C-8F31-7C971C8645E5}"/>
              </a:ext>
            </a:extLst>
          </p:cNvPr>
          <p:cNvSpPr/>
          <p:nvPr/>
        </p:nvSpPr>
        <p:spPr>
          <a:xfrm>
            <a:off x="5932061" y="2211737"/>
            <a:ext cx="146343" cy="70496"/>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33" name="Left Arrow 32">
            <a:extLst>
              <a:ext uri="{FF2B5EF4-FFF2-40B4-BE49-F238E27FC236}">
                <a16:creationId xmlns:a16="http://schemas.microsoft.com/office/drawing/2014/main" id="{863E2EA1-F3A8-2E4B-A88E-B136D7FBE6F7}"/>
              </a:ext>
            </a:extLst>
          </p:cNvPr>
          <p:cNvSpPr/>
          <p:nvPr/>
        </p:nvSpPr>
        <p:spPr>
          <a:xfrm rot="10800000">
            <a:off x="5771972" y="2211737"/>
            <a:ext cx="146343" cy="70496"/>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37" name="Left Arrow 36">
            <a:extLst>
              <a:ext uri="{FF2B5EF4-FFF2-40B4-BE49-F238E27FC236}">
                <a16:creationId xmlns:a16="http://schemas.microsoft.com/office/drawing/2014/main" id="{54588050-D321-784E-BFFA-2AC3FC41CCBC}"/>
              </a:ext>
            </a:extLst>
          </p:cNvPr>
          <p:cNvSpPr/>
          <p:nvPr/>
        </p:nvSpPr>
        <p:spPr>
          <a:xfrm>
            <a:off x="5266935" y="2692219"/>
            <a:ext cx="146343" cy="70496"/>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38" name="Left Arrow 37">
            <a:extLst>
              <a:ext uri="{FF2B5EF4-FFF2-40B4-BE49-F238E27FC236}">
                <a16:creationId xmlns:a16="http://schemas.microsoft.com/office/drawing/2014/main" id="{DA734B23-453A-8247-BABA-09ECB050A8A0}"/>
              </a:ext>
            </a:extLst>
          </p:cNvPr>
          <p:cNvSpPr/>
          <p:nvPr/>
        </p:nvSpPr>
        <p:spPr>
          <a:xfrm rot="10800000">
            <a:off x="5106846" y="2692219"/>
            <a:ext cx="146343" cy="70496"/>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nvGrpSpPr>
          <p:cNvPr id="39" name="Group 38">
            <a:extLst>
              <a:ext uri="{FF2B5EF4-FFF2-40B4-BE49-F238E27FC236}">
                <a16:creationId xmlns:a16="http://schemas.microsoft.com/office/drawing/2014/main" id="{7DBA46C3-686C-004D-95A8-43F6CC722ABB}"/>
              </a:ext>
            </a:extLst>
          </p:cNvPr>
          <p:cNvGrpSpPr/>
          <p:nvPr/>
        </p:nvGrpSpPr>
        <p:grpSpPr>
          <a:xfrm>
            <a:off x="6715635" y="2483904"/>
            <a:ext cx="306432" cy="70496"/>
            <a:chOff x="4123345" y="2363244"/>
            <a:chExt cx="286091" cy="63698"/>
          </a:xfrm>
          <a:solidFill>
            <a:srgbClr val="00B050"/>
          </a:solidFill>
        </p:grpSpPr>
        <p:sp>
          <p:nvSpPr>
            <p:cNvPr id="40" name="Left Arrow 39">
              <a:extLst>
                <a:ext uri="{FF2B5EF4-FFF2-40B4-BE49-F238E27FC236}">
                  <a16:creationId xmlns:a16="http://schemas.microsoft.com/office/drawing/2014/main" id="{77A4175D-9DB2-9143-BE0B-5517F19BC217}"/>
                </a:ext>
              </a:extLst>
            </p:cNvPr>
            <p:cNvSpPr/>
            <p:nvPr/>
          </p:nvSpPr>
          <p:spPr>
            <a:xfrm>
              <a:off x="4272807" y="2363244"/>
              <a:ext cx="136629" cy="63698"/>
            </a:xfrm>
            <a:prstGeom prst="leftArrow">
              <a:avLst/>
            </a:prstGeom>
            <a:grp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41" name="Left Arrow 40">
              <a:extLst>
                <a:ext uri="{FF2B5EF4-FFF2-40B4-BE49-F238E27FC236}">
                  <a16:creationId xmlns:a16="http://schemas.microsoft.com/office/drawing/2014/main" id="{86EA5E04-1973-1840-A0E1-9ED9F189286A}"/>
                </a:ext>
              </a:extLst>
            </p:cNvPr>
            <p:cNvSpPr/>
            <p:nvPr/>
          </p:nvSpPr>
          <p:spPr>
            <a:xfrm rot="10800000">
              <a:off x="4123345" y="2363244"/>
              <a:ext cx="136629" cy="63698"/>
            </a:xfrm>
            <a:prstGeom prst="leftArrow">
              <a:avLst/>
            </a:prstGeom>
            <a:grp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sp>
        <p:nvSpPr>
          <p:cNvPr id="43" name="Left Arrow 42">
            <a:extLst>
              <a:ext uri="{FF2B5EF4-FFF2-40B4-BE49-F238E27FC236}">
                <a16:creationId xmlns:a16="http://schemas.microsoft.com/office/drawing/2014/main" id="{4CBE53BE-F5D7-FA49-951D-BF14EB6CFFE2}"/>
              </a:ext>
            </a:extLst>
          </p:cNvPr>
          <p:cNvSpPr/>
          <p:nvPr/>
        </p:nvSpPr>
        <p:spPr>
          <a:xfrm>
            <a:off x="6538688" y="1163391"/>
            <a:ext cx="146343" cy="70496"/>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44" name="Left Arrow 43">
            <a:extLst>
              <a:ext uri="{FF2B5EF4-FFF2-40B4-BE49-F238E27FC236}">
                <a16:creationId xmlns:a16="http://schemas.microsoft.com/office/drawing/2014/main" id="{8308327B-BBD4-EC45-B568-45D2BC84E29A}"/>
              </a:ext>
            </a:extLst>
          </p:cNvPr>
          <p:cNvSpPr/>
          <p:nvPr/>
        </p:nvSpPr>
        <p:spPr>
          <a:xfrm rot="10800000">
            <a:off x="6378599" y="1163391"/>
            <a:ext cx="146343" cy="70496"/>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46" name="Left Arrow 45">
            <a:extLst>
              <a:ext uri="{FF2B5EF4-FFF2-40B4-BE49-F238E27FC236}">
                <a16:creationId xmlns:a16="http://schemas.microsoft.com/office/drawing/2014/main" id="{371AB179-4C6C-1040-A7B7-49A4C7BB6597}"/>
              </a:ext>
            </a:extLst>
          </p:cNvPr>
          <p:cNvSpPr/>
          <p:nvPr/>
        </p:nvSpPr>
        <p:spPr>
          <a:xfrm>
            <a:off x="7203974" y="1311464"/>
            <a:ext cx="146343" cy="70496"/>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47" name="Left Arrow 46">
            <a:extLst>
              <a:ext uri="{FF2B5EF4-FFF2-40B4-BE49-F238E27FC236}">
                <a16:creationId xmlns:a16="http://schemas.microsoft.com/office/drawing/2014/main" id="{F3A16B3F-CAE9-CD40-8C0E-66C8703F8E95}"/>
              </a:ext>
            </a:extLst>
          </p:cNvPr>
          <p:cNvSpPr/>
          <p:nvPr/>
        </p:nvSpPr>
        <p:spPr>
          <a:xfrm rot="10800000">
            <a:off x="7043885" y="1311464"/>
            <a:ext cx="146343" cy="70496"/>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nvGrpSpPr>
          <p:cNvPr id="48" name="Group 47">
            <a:extLst>
              <a:ext uri="{FF2B5EF4-FFF2-40B4-BE49-F238E27FC236}">
                <a16:creationId xmlns:a16="http://schemas.microsoft.com/office/drawing/2014/main" id="{E6372FA4-E608-5847-AA64-CCCED50D95F4}"/>
              </a:ext>
            </a:extLst>
          </p:cNvPr>
          <p:cNvGrpSpPr/>
          <p:nvPr/>
        </p:nvGrpSpPr>
        <p:grpSpPr>
          <a:xfrm>
            <a:off x="5758025" y="1334774"/>
            <a:ext cx="306432" cy="70496"/>
            <a:chOff x="4123345" y="2363244"/>
            <a:chExt cx="286091" cy="63698"/>
          </a:xfrm>
          <a:solidFill>
            <a:srgbClr val="00B050"/>
          </a:solidFill>
        </p:grpSpPr>
        <p:sp>
          <p:nvSpPr>
            <p:cNvPr id="49" name="Left Arrow 48">
              <a:extLst>
                <a:ext uri="{FF2B5EF4-FFF2-40B4-BE49-F238E27FC236}">
                  <a16:creationId xmlns:a16="http://schemas.microsoft.com/office/drawing/2014/main" id="{163BAAF1-198A-6643-9CC4-2458A5C39FC6}"/>
                </a:ext>
              </a:extLst>
            </p:cNvPr>
            <p:cNvSpPr/>
            <p:nvPr/>
          </p:nvSpPr>
          <p:spPr>
            <a:xfrm>
              <a:off x="4272807" y="2363244"/>
              <a:ext cx="136629" cy="63698"/>
            </a:xfrm>
            <a:prstGeom prst="leftArrow">
              <a:avLst/>
            </a:prstGeom>
            <a:grp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50" name="Left Arrow 49">
              <a:extLst>
                <a:ext uri="{FF2B5EF4-FFF2-40B4-BE49-F238E27FC236}">
                  <a16:creationId xmlns:a16="http://schemas.microsoft.com/office/drawing/2014/main" id="{2A7B66BB-2EC7-4943-886F-8E391444D212}"/>
                </a:ext>
              </a:extLst>
            </p:cNvPr>
            <p:cNvSpPr/>
            <p:nvPr/>
          </p:nvSpPr>
          <p:spPr>
            <a:xfrm rot="10800000">
              <a:off x="4123345" y="2363244"/>
              <a:ext cx="136629" cy="63698"/>
            </a:xfrm>
            <a:prstGeom prst="leftArrow">
              <a:avLst/>
            </a:prstGeom>
            <a:grp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sp>
        <p:nvSpPr>
          <p:cNvPr id="85" name="Multiply 84">
            <a:extLst>
              <a:ext uri="{FF2B5EF4-FFF2-40B4-BE49-F238E27FC236}">
                <a16:creationId xmlns:a16="http://schemas.microsoft.com/office/drawing/2014/main" id="{EA5459B5-77A1-A741-A87A-D70783B3A59B}"/>
              </a:ext>
            </a:extLst>
          </p:cNvPr>
          <p:cNvSpPr/>
          <p:nvPr/>
        </p:nvSpPr>
        <p:spPr>
          <a:xfrm>
            <a:off x="5170764" y="1245340"/>
            <a:ext cx="199775" cy="172507"/>
          </a:xfrm>
          <a:prstGeom prst="mathMultiply">
            <a:avLst/>
          </a:prstGeom>
          <a:solidFill>
            <a:srgbClr val="FF000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6" name="TextBox 25">
            <a:extLst>
              <a:ext uri="{FF2B5EF4-FFF2-40B4-BE49-F238E27FC236}">
                <a16:creationId xmlns:a16="http://schemas.microsoft.com/office/drawing/2014/main" id="{10DBB023-17AC-A64F-B229-1C2753457307}"/>
              </a:ext>
            </a:extLst>
          </p:cNvPr>
          <p:cNvSpPr txBox="1"/>
          <p:nvPr/>
        </p:nvSpPr>
        <p:spPr>
          <a:xfrm>
            <a:off x="5186241" y="3894432"/>
            <a:ext cx="2626121" cy="507831"/>
          </a:xfrm>
          <a:prstGeom prst="rect">
            <a:avLst/>
          </a:prstGeom>
          <a:noFill/>
        </p:spPr>
        <p:txBody>
          <a:bodyPr wrap="square" rtlCol="0">
            <a:spAutoFit/>
          </a:bodyPr>
          <a:lstStyle/>
          <a:p>
            <a:r>
              <a:rPr lang="en-US" sz="1300" b="1" dirty="0"/>
              <a:t>Overlapping time windows*</a:t>
            </a:r>
          </a:p>
          <a:p>
            <a:endParaRPr lang="en-US" sz="1400" dirty="0"/>
          </a:p>
        </p:txBody>
      </p:sp>
      <p:pic>
        <p:nvPicPr>
          <p:cNvPr id="17" name="Picture 16">
            <a:extLst>
              <a:ext uri="{FF2B5EF4-FFF2-40B4-BE49-F238E27FC236}">
                <a16:creationId xmlns:a16="http://schemas.microsoft.com/office/drawing/2014/main" id="{2FB6813B-C21C-E341-8CFC-E320340B08D2}"/>
              </a:ext>
            </a:extLst>
          </p:cNvPr>
          <p:cNvPicPr>
            <a:picLocks noChangeAspect="1"/>
          </p:cNvPicPr>
          <p:nvPr/>
        </p:nvPicPr>
        <p:blipFill rotWithShape="1">
          <a:blip r:embed="rId3"/>
          <a:srcRect l="36808" t="28426" r="58086" b="50368"/>
          <a:stretch/>
        </p:blipFill>
        <p:spPr>
          <a:xfrm>
            <a:off x="4311737" y="2762715"/>
            <a:ext cx="500125" cy="928846"/>
          </a:xfrm>
          <a:prstGeom prst="rect">
            <a:avLst/>
          </a:prstGeom>
          <a:solidFill>
            <a:srgbClr val="00B050"/>
          </a:solidFill>
        </p:spPr>
      </p:pic>
    </p:spTree>
    <p:extLst>
      <p:ext uri="{BB962C8B-B14F-4D97-AF65-F5344CB8AC3E}">
        <p14:creationId xmlns:p14="http://schemas.microsoft.com/office/powerpoint/2010/main" val="260536542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3" grpId="0" animBg="1"/>
      <p:bldP spid="74" grpId="0" animBg="1"/>
      <p:bldP spid="34" grpId="0"/>
      <p:bldP spid="79" grpId="0"/>
      <p:bldP spid="80" grpId="0" animBg="1"/>
      <p:bldP spid="27" grpId="0"/>
      <p:bldP spid="52" grpId="0" animBg="1"/>
      <p:bldP spid="53" grpId="0" animBg="1"/>
      <p:bldP spid="58" grpId="0" animBg="1"/>
      <p:bldP spid="59" grpId="0" animBg="1"/>
      <p:bldP spid="61" grpId="0" animBg="1"/>
      <p:bldP spid="62" grpId="0" animBg="1"/>
      <p:bldP spid="64" grpId="0" animBg="1"/>
      <p:bldP spid="65" grpId="0" animBg="1"/>
      <p:bldP spid="83" grpId="0" animBg="1"/>
      <p:bldP spid="30" grpId="0" animBg="1"/>
      <p:bldP spid="33" grpId="0" animBg="1"/>
      <p:bldP spid="37" grpId="0" animBg="1"/>
      <p:bldP spid="38" grpId="0" animBg="1"/>
      <p:bldP spid="43" grpId="0" animBg="1"/>
      <p:bldP spid="44" grpId="0" animBg="1"/>
      <p:bldP spid="46" grpId="0" animBg="1"/>
      <p:bldP spid="47" grpId="0" animBg="1"/>
      <p:bldP spid="85" grpId="0" animBg="1"/>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Optimum # of states"/>
          <p:cNvSpPr txBox="1">
            <a:spLocks noGrp="1"/>
          </p:cNvSpPr>
          <p:nvPr>
            <p:ph type="title"/>
          </p:nvPr>
        </p:nvSpPr>
        <p:spPr>
          <a:prstGeom prst="rect">
            <a:avLst/>
          </a:prstGeom>
        </p:spPr>
        <p:txBody>
          <a:bodyPr/>
          <a:lstStyle/>
          <a:p>
            <a:r>
              <a:rPr dirty="0"/>
              <a:t>Optimum</a:t>
            </a:r>
            <a:r>
              <a:rPr lang="en-US" dirty="0"/>
              <a:t> number</a:t>
            </a:r>
            <a:r>
              <a:rPr dirty="0"/>
              <a:t> of states</a:t>
            </a:r>
          </a:p>
        </p:txBody>
      </p:sp>
      <p:sp>
        <p:nvSpPr>
          <p:cNvPr id="2" name="TextBox 1">
            <a:extLst>
              <a:ext uri="{FF2B5EF4-FFF2-40B4-BE49-F238E27FC236}">
                <a16:creationId xmlns:a16="http://schemas.microsoft.com/office/drawing/2014/main" id="{FF530B50-56CE-3A46-9156-2F18F994249B}"/>
              </a:ext>
            </a:extLst>
          </p:cNvPr>
          <p:cNvSpPr txBox="1"/>
          <p:nvPr/>
        </p:nvSpPr>
        <p:spPr>
          <a:xfrm>
            <a:off x="618424" y="3346459"/>
            <a:ext cx="2184977" cy="369332"/>
          </a:xfrm>
          <a:prstGeom prst="rect">
            <a:avLst/>
          </a:prstGeom>
          <a:noFill/>
          <a:ln w="76200">
            <a:solidFill>
              <a:srgbClr val="C00000"/>
            </a:solidFill>
          </a:ln>
          <a:scene3d>
            <a:camera prst="orthographicFront"/>
            <a:lightRig rig="threePt" dir="t"/>
          </a:scene3d>
          <a:sp3d>
            <a:bevelT w="12700" h="88900"/>
            <a:bevelB w="12700" h="95250"/>
          </a:sp3d>
        </p:spPr>
        <p:txBody>
          <a:bodyPr wrap="square" rtlCol="0">
            <a:spAutoFit/>
          </a:bodyPr>
          <a:lstStyle/>
          <a:p>
            <a:r>
              <a:rPr lang="en-US" sz="1800" b="1" dirty="0"/>
              <a:t>Likelihood Value</a:t>
            </a:r>
          </a:p>
        </p:txBody>
      </p:sp>
      <p:sp>
        <p:nvSpPr>
          <p:cNvPr id="3" name="TextBox 2">
            <a:extLst>
              <a:ext uri="{FF2B5EF4-FFF2-40B4-BE49-F238E27FC236}">
                <a16:creationId xmlns:a16="http://schemas.microsoft.com/office/drawing/2014/main" id="{189D7308-730E-224F-ABCE-9A530754C18E}"/>
              </a:ext>
            </a:extLst>
          </p:cNvPr>
          <p:cNvSpPr txBox="1"/>
          <p:nvPr/>
        </p:nvSpPr>
        <p:spPr>
          <a:xfrm>
            <a:off x="3184734" y="3800500"/>
            <a:ext cx="2953800" cy="369332"/>
          </a:xfrm>
          <a:prstGeom prst="rect">
            <a:avLst/>
          </a:prstGeom>
          <a:noFill/>
          <a:ln w="76200">
            <a:solidFill>
              <a:srgbClr val="C00000"/>
            </a:solidFill>
          </a:ln>
          <a:scene3d>
            <a:camera prst="orthographicFront"/>
            <a:lightRig rig="threePt" dir="t"/>
          </a:scene3d>
          <a:sp3d>
            <a:bevelT w="12700" h="88900"/>
            <a:bevelB w="12700" h="95250"/>
          </a:sp3d>
        </p:spPr>
        <p:txBody>
          <a:bodyPr wrap="square" rtlCol="0">
            <a:spAutoFit/>
          </a:bodyPr>
          <a:lstStyle/>
          <a:p>
            <a:r>
              <a:rPr lang="en-US" sz="1800" b="1" dirty="0"/>
              <a:t>Average variance of LOS</a:t>
            </a:r>
          </a:p>
        </p:txBody>
      </p:sp>
      <p:pic>
        <p:nvPicPr>
          <p:cNvPr id="6" name="Screen Shot 2018-10-02 at 17.03.24.png" descr="Screen Shot 2018-10-02 at 17.03.24.png">
            <a:extLst>
              <a:ext uri="{FF2B5EF4-FFF2-40B4-BE49-F238E27FC236}">
                <a16:creationId xmlns:a16="http://schemas.microsoft.com/office/drawing/2014/main" id="{53F548B1-52FF-E14B-9C5A-B9722AAA866F}"/>
              </a:ext>
            </a:extLst>
          </p:cNvPr>
          <p:cNvPicPr>
            <a:picLocks noChangeAspect="1"/>
          </p:cNvPicPr>
          <p:nvPr/>
        </p:nvPicPr>
        <p:blipFill rotWithShape="1">
          <a:blip r:embed="rId3">
            <a:extLst/>
          </a:blip>
          <a:srcRect l="1970" t="-798" r="69631" b="15777"/>
          <a:stretch/>
        </p:blipFill>
        <p:spPr>
          <a:xfrm>
            <a:off x="6198404" y="1041959"/>
            <a:ext cx="2823449" cy="2098655"/>
          </a:xfrm>
          <a:prstGeom prst="rect">
            <a:avLst/>
          </a:prstGeom>
          <a:ln w="12700">
            <a:miter lim="400000"/>
          </a:ln>
        </p:spPr>
      </p:pic>
      <p:sp>
        <p:nvSpPr>
          <p:cNvPr id="12" name="TextBox 11">
            <a:extLst>
              <a:ext uri="{FF2B5EF4-FFF2-40B4-BE49-F238E27FC236}">
                <a16:creationId xmlns:a16="http://schemas.microsoft.com/office/drawing/2014/main" id="{31A8AC2C-AA43-6540-896F-FE7FDA036090}"/>
              </a:ext>
            </a:extLst>
          </p:cNvPr>
          <p:cNvSpPr txBox="1"/>
          <p:nvPr/>
        </p:nvSpPr>
        <p:spPr>
          <a:xfrm>
            <a:off x="7057217" y="3008543"/>
            <a:ext cx="1157593" cy="246221"/>
          </a:xfrm>
          <a:prstGeom prst="rect">
            <a:avLst/>
          </a:prstGeom>
          <a:solidFill>
            <a:schemeClr val="bg1"/>
          </a:solidFill>
        </p:spPr>
        <p:txBody>
          <a:bodyPr wrap="square" rtlCol="0">
            <a:spAutoFit/>
          </a:bodyPr>
          <a:lstStyle/>
          <a:p>
            <a:r>
              <a:rPr lang="en-US" sz="1000" dirty="0"/>
              <a:t>Number of states</a:t>
            </a:r>
          </a:p>
        </p:txBody>
      </p:sp>
      <p:sp>
        <p:nvSpPr>
          <p:cNvPr id="8" name="TextBox 7">
            <a:extLst>
              <a:ext uri="{FF2B5EF4-FFF2-40B4-BE49-F238E27FC236}">
                <a16:creationId xmlns:a16="http://schemas.microsoft.com/office/drawing/2014/main" id="{07B652DC-F057-014F-9EE6-4868B05F04D0}"/>
              </a:ext>
            </a:extLst>
          </p:cNvPr>
          <p:cNvSpPr txBox="1"/>
          <p:nvPr/>
        </p:nvSpPr>
        <p:spPr>
          <a:xfrm>
            <a:off x="7422783" y="1127834"/>
            <a:ext cx="1222182" cy="338554"/>
          </a:xfrm>
          <a:prstGeom prst="rect">
            <a:avLst/>
          </a:prstGeom>
          <a:noFill/>
        </p:spPr>
        <p:txBody>
          <a:bodyPr wrap="square" rtlCol="0">
            <a:spAutoFit/>
          </a:bodyPr>
          <a:lstStyle/>
          <a:p>
            <a:r>
              <a:rPr lang="en-US" sz="800" dirty="0"/>
              <a:t>Number of states = 8</a:t>
            </a:r>
          </a:p>
          <a:p>
            <a:endParaRPr lang="en-US" sz="800" dirty="0"/>
          </a:p>
        </p:txBody>
      </p:sp>
      <p:sp>
        <p:nvSpPr>
          <p:cNvPr id="9" name="Multiply 8">
            <a:extLst>
              <a:ext uri="{FF2B5EF4-FFF2-40B4-BE49-F238E27FC236}">
                <a16:creationId xmlns:a16="http://schemas.microsoft.com/office/drawing/2014/main" id="{1B356552-734C-1F4A-82E0-B69C28433FA3}"/>
              </a:ext>
            </a:extLst>
          </p:cNvPr>
          <p:cNvSpPr/>
          <p:nvPr/>
        </p:nvSpPr>
        <p:spPr>
          <a:xfrm flipH="1" flipV="1">
            <a:off x="8465562" y="1145957"/>
            <a:ext cx="148230" cy="15564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147" name="Screen Shot 2018-10-02 at 17.03.24.png" descr="Screen Shot 2018-10-02 at 17.03.24.png"/>
          <p:cNvPicPr>
            <a:picLocks noChangeAspect="1"/>
          </p:cNvPicPr>
          <p:nvPr/>
        </p:nvPicPr>
        <p:blipFill rotWithShape="1">
          <a:blip r:embed="rId3">
            <a:extLst/>
          </a:blip>
          <a:srcRect l="68949" t="-3727" r="2214" b="15611"/>
          <a:stretch/>
        </p:blipFill>
        <p:spPr>
          <a:xfrm>
            <a:off x="3284038" y="1351141"/>
            <a:ext cx="2854496" cy="2165618"/>
          </a:xfrm>
          <a:prstGeom prst="rect">
            <a:avLst/>
          </a:prstGeom>
          <a:ln w="12700">
            <a:miter lim="400000"/>
          </a:ln>
        </p:spPr>
      </p:pic>
      <p:sp>
        <p:nvSpPr>
          <p:cNvPr id="11" name="TextBox 10">
            <a:extLst>
              <a:ext uri="{FF2B5EF4-FFF2-40B4-BE49-F238E27FC236}">
                <a16:creationId xmlns:a16="http://schemas.microsoft.com/office/drawing/2014/main" id="{64D22412-43BC-4C45-8E3D-FE2D63C81A39}"/>
              </a:ext>
            </a:extLst>
          </p:cNvPr>
          <p:cNvSpPr txBox="1"/>
          <p:nvPr/>
        </p:nvSpPr>
        <p:spPr>
          <a:xfrm>
            <a:off x="4245312" y="3395119"/>
            <a:ext cx="1157593" cy="246221"/>
          </a:xfrm>
          <a:prstGeom prst="rect">
            <a:avLst/>
          </a:prstGeom>
          <a:solidFill>
            <a:schemeClr val="bg1"/>
          </a:solidFill>
        </p:spPr>
        <p:txBody>
          <a:bodyPr wrap="square" rtlCol="0">
            <a:spAutoFit/>
          </a:bodyPr>
          <a:lstStyle/>
          <a:p>
            <a:r>
              <a:rPr lang="en-US" sz="1000" dirty="0"/>
              <a:t>Number of states</a:t>
            </a:r>
          </a:p>
        </p:txBody>
      </p:sp>
      <p:sp>
        <p:nvSpPr>
          <p:cNvPr id="15" name="Multiply 14">
            <a:extLst>
              <a:ext uri="{FF2B5EF4-FFF2-40B4-BE49-F238E27FC236}">
                <a16:creationId xmlns:a16="http://schemas.microsoft.com/office/drawing/2014/main" id="{A1369B1C-9200-0740-8994-870121F99F6F}"/>
              </a:ext>
            </a:extLst>
          </p:cNvPr>
          <p:cNvSpPr/>
          <p:nvPr/>
        </p:nvSpPr>
        <p:spPr>
          <a:xfrm flipH="1" flipV="1">
            <a:off x="5542714" y="2247850"/>
            <a:ext cx="148230" cy="15564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8" name="TextBox 17">
            <a:extLst>
              <a:ext uri="{FF2B5EF4-FFF2-40B4-BE49-F238E27FC236}">
                <a16:creationId xmlns:a16="http://schemas.microsoft.com/office/drawing/2014/main" id="{1D91016B-09B1-2B42-B278-5D55063ED6A3}"/>
              </a:ext>
            </a:extLst>
          </p:cNvPr>
          <p:cNvSpPr txBox="1"/>
          <p:nvPr/>
        </p:nvSpPr>
        <p:spPr>
          <a:xfrm>
            <a:off x="4565258" y="2528073"/>
            <a:ext cx="1222182" cy="338554"/>
          </a:xfrm>
          <a:prstGeom prst="rect">
            <a:avLst/>
          </a:prstGeom>
          <a:noFill/>
        </p:spPr>
        <p:txBody>
          <a:bodyPr wrap="square" rtlCol="0">
            <a:spAutoFit/>
          </a:bodyPr>
          <a:lstStyle/>
          <a:p>
            <a:r>
              <a:rPr lang="en-US" sz="800" dirty="0"/>
              <a:t>Number of states = 8</a:t>
            </a:r>
          </a:p>
          <a:p>
            <a:endParaRPr lang="en-US" sz="800" dirty="0"/>
          </a:p>
        </p:txBody>
      </p:sp>
      <p:pic>
        <p:nvPicPr>
          <p:cNvPr id="146" name="Screen Shot 2018-10-02 at 17.00.56.png" descr="Screen Shot 2018-10-02 at 17.00.56.png"/>
          <p:cNvPicPr>
            <a:picLocks noChangeAspect="1"/>
          </p:cNvPicPr>
          <p:nvPr/>
        </p:nvPicPr>
        <p:blipFill rotWithShape="1">
          <a:blip r:embed="rId4">
            <a:extLst/>
          </a:blip>
          <a:srcRect l="52456" r="1478" b="19477"/>
          <a:stretch/>
        </p:blipFill>
        <p:spPr>
          <a:xfrm>
            <a:off x="126292" y="883926"/>
            <a:ext cx="3169239" cy="2256688"/>
          </a:xfrm>
          <a:prstGeom prst="rect">
            <a:avLst/>
          </a:prstGeom>
          <a:ln w="12700">
            <a:miter lim="400000"/>
          </a:ln>
        </p:spPr>
      </p:pic>
      <p:sp>
        <p:nvSpPr>
          <p:cNvPr id="7" name="TextBox 6">
            <a:extLst>
              <a:ext uri="{FF2B5EF4-FFF2-40B4-BE49-F238E27FC236}">
                <a16:creationId xmlns:a16="http://schemas.microsoft.com/office/drawing/2014/main" id="{C4DEE66C-7E18-B948-8CA8-FCC573FD274D}"/>
              </a:ext>
            </a:extLst>
          </p:cNvPr>
          <p:cNvSpPr txBox="1"/>
          <p:nvPr/>
        </p:nvSpPr>
        <p:spPr>
          <a:xfrm>
            <a:off x="1278466" y="3029326"/>
            <a:ext cx="1157593" cy="246221"/>
          </a:xfrm>
          <a:prstGeom prst="rect">
            <a:avLst/>
          </a:prstGeom>
          <a:solidFill>
            <a:schemeClr val="bg1"/>
          </a:solidFill>
        </p:spPr>
        <p:txBody>
          <a:bodyPr wrap="square" rtlCol="0">
            <a:spAutoFit/>
          </a:bodyPr>
          <a:lstStyle/>
          <a:p>
            <a:r>
              <a:rPr lang="en-US" sz="1000" dirty="0"/>
              <a:t>Number of states</a:t>
            </a:r>
          </a:p>
        </p:txBody>
      </p:sp>
      <p:sp>
        <p:nvSpPr>
          <p:cNvPr id="16" name="Multiply 15">
            <a:extLst>
              <a:ext uri="{FF2B5EF4-FFF2-40B4-BE49-F238E27FC236}">
                <a16:creationId xmlns:a16="http://schemas.microsoft.com/office/drawing/2014/main" id="{018351E2-F538-0543-A771-50BD3ED42EE4}"/>
              </a:ext>
            </a:extLst>
          </p:cNvPr>
          <p:cNvSpPr/>
          <p:nvPr/>
        </p:nvSpPr>
        <p:spPr>
          <a:xfrm flipH="1" flipV="1">
            <a:off x="2646475" y="1127834"/>
            <a:ext cx="148230" cy="15564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9" name="TextBox 18">
            <a:extLst>
              <a:ext uri="{FF2B5EF4-FFF2-40B4-BE49-F238E27FC236}">
                <a16:creationId xmlns:a16="http://schemas.microsoft.com/office/drawing/2014/main" id="{61051DF3-A74B-204C-9EDB-F1564BF23EDF}"/>
              </a:ext>
            </a:extLst>
          </p:cNvPr>
          <p:cNvSpPr txBox="1"/>
          <p:nvPr/>
        </p:nvSpPr>
        <p:spPr>
          <a:xfrm>
            <a:off x="1572523" y="1068527"/>
            <a:ext cx="1222182" cy="338554"/>
          </a:xfrm>
          <a:prstGeom prst="rect">
            <a:avLst/>
          </a:prstGeom>
          <a:noFill/>
        </p:spPr>
        <p:txBody>
          <a:bodyPr wrap="square" rtlCol="0">
            <a:spAutoFit/>
          </a:bodyPr>
          <a:lstStyle/>
          <a:p>
            <a:r>
              <a:rPr lang="en-US" sz="800" dirty="0"/>
              <a:t>Number of states = 8</a:t>
            </a:r>
          </a:p>
          <a:p>
            <a:endParaRPr lang="en-US" sz="800" dirty="0"/>
          </a:p>
        </p:txBody>
      </p:sp>
      <p:sp>
        <p:nvSpPr>
          <p:cNvPr id="20" name="TextBox 19">
            <a:extLst>
              <a:ext uri="{FF2B5EF4-FFF2-40B4-BE49-F238E27FC236}">
                <a16:creationId xmlns:a16="http://schemas.microsoft.com/office/drawing/2014/main" id="{432014EA-3DA7-6B47-A969-1BF7183C3A3A}"/>
              </a:ext>
            </a:extLst>
          </p:cNvPr>
          <p:cNvSpPr txBox="1"/>
          <p:nvPr/>
        </p:nvSpPr>
        <p:spPr>
          <a:xfrm>
            <a:off x="6199418" y="3276192"/>
            <a:ext cx="2873190" cy="369332"/>
          </a:xfrm>
          <a:prstGeom prst="rect">
            <a:avLst/>
          </a:prstGeom>
          <a:noFill/>
          <a:ln w="76200">
            <a:solidFill>
              <a:srgbClr val="C00000"/>
            </a:solidFill>
          </a:ln>
          <a:scene3d>
            <a:camera prst="orthographicFront"/>
            <a:lightRig rig="threePt" dir="t"/>
          </a:scene3d>
          <a:sp3d>
            <a:bevelT w="12700" h="88900"/>
            <a:bevelB w="12700" h="95250"/>
          </a:sp3d>
        </p:spPr>
        <p:txBody>
          <a:bodyPr wrap="square" rtlCol="0">
            <a:spAutoFit/>
          </a:bodyPr>
          <a:lstStyle/>
          <a:p>
            <a:r>
              <a:rPr lang="en-US" sz="1800" b="1" dirty="0"/>
              <a:t>Variance of Median LOS</a:t>
            </a:r>
          </a:p>
        </p:txBody>
      </p:sp>
    </p:spTree>
    <p:extLst>
      <p:ext uri="{BB962C8B-B14F-4D97-AF65-F5344CB8AC3E}">
        <p14:creationId xmlns:p14="http://schemas.microsoft.com/office/powerpoint/2010/main" val="11457366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2" grpId="0" animBg="1"/>
      <p:bldP spid="8" grpId="0"/>
      <p:bldP spid="9" grpId="0" animBg="1"/>
      <p:bldP spid="11" grpId="0" animBg="1"/>
      <p:bldP spid="15" grpId="0" animBg="1"/>
      <p:bldP spid="18" grpId="0"/>
      <p:bldP spid="7" grpId="0" animBg="1"/>
      <p:bldP spid="16" grpId="0" animBg="1"/>
      <p:bldP spid="19" grpId="0"/>
      <p:bldP spid="20" grpId="0" animBg="1"/>
    </p:bldLst>
  </p:timing>
</p:sld>
</file>

<file path=ppt/theme/theme1.xml><?xml version="1.0" encoding="utf-8"?>
<a:theme xmlns:a="http://schemas.openxmlformats.org/drawingml/2006/main" name="JPA Master PowerPoint">
  <a:themeElements>
    <a:clrScheme name="Custom 14">
      <a:dk1>
        <a:sysClr val="windowText" lastClr="000000"/>
      </a:dk1>
      <a:lt1>
        <a:sysClr val="window" lastClr="FFFFFF"/>
      </a:lt1>
      <a:dk2>
        <a:srgbClr val="404040"/>
      </a:dk2>
      <a:lt2>
        <a:srgbClr val="E1E1E1"/>
      </a:lt2>
      <a:accent1>
        <a:srgbClr val="CB333B"/>
      </a:accent1>
      <a:accent2>
        <a:srgbClr val="A2AAAD"/>
      </a:accent2>
      <a:accent3>
        <a:srgbClr val="000000"/>
      </a:accent3>
      <a:accent4>
        <a:srgbClr val="F2A900"/>
      </a:accent4>
      <a:accent5>
        <a:srgbClr val="440099"/>
      </a:accent5>
      <a:accent6>
        <a:srgbClr val="872651"/>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cene3d>
          <a:camera prst="orthographicFront">
            <a:rot lat="0" lon="0" rev="0"/>
          </a:camera>
          <a:lightRig rig="threePt" dir="t">
            <a:rot lat="0" lon="0" rev="1200000"/>
          </a:lightRig>
        </a:scene3d>
        <a:sp3d/>
      </a:spPr>
      <a:bodyPr lIns="91440" tIns="91440" bIns="91440" rtlCol="0" anchor="t"/>
      <a:lstStyle>
        <a:defPPr algn="ctr">
          <a:defRPr sz="1200" dirty="0" err="1" smtClean="0">
            <a:solidFill>
              <a:srgbClr val="FFFFFF"/>
            </a:solidFill>
            <a:latin typeface="Roboto Regular"/>
            <a:cs typeface="Roboto Regular"/>
          </a:defRPr>
        </a:defPPr>
      </a:lstStyle>
      <a:style>
        <a:lnRef idx="0">
          <a:schemeClr val="lt1">
            <a:hueOff val="0"/>
            <a:satOff val="0"/>
            <a:lumOff val="0"/>
            <a:alphaOff val="0"/>
          </a:schemeClr>
        </a:lnRef>
        <a:fillRef idx="3">
          <a:scrgbClr r="0" g="0" b="0"/>
        </a:fillRef>
        <a:effectRef idx="3">
          <a:scrgbClr r="0" g="0" b="0"/>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9" charset="0"/>
            <a:ea typeface="ＭＳ Ｐゴシック" pitchFamily="-109" charset="-128"/>
            <a:cs typeface="ＭＳ Ｐゴシック" pitchFamily="-109"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JPA Master PowerPoint">
  <a:themeElements>
    <a:clrScheme name="Custom 24">
      <a:dk1>
        <a:sysClr val="windowText" lastClr="000000"/>
      </a:dk1>
      <a:lt1>
        <a:sysClr val="window" lastClr="FFFFFF"/>
      </a:lt1>
      <a:dk2>
        <a:srgbClr val="404040"/>
      </a:dk2>
      <a:lt2>
        <a:srgbClr val="E1E1E1"/>
      </a:lt2>
      <a:accent1>
        <a:srgbClr val="CB333B"/>
      </a:accent1>
      <a:accent2>
        <a:srgbClr val="A2AAAD"/>
      </a:accent2>
      <a:accent3>
        <a:srgbClr val="F2A900"/>
      </a:accent3>
      <a:accent4>
        <a:srgbClr val="872651"/>
      </a:accent4>
      <a:accent5>
        <a:srgbClr val="440099"/>
      </a:accent5>
      <a:accent6>
        <a:srgbClr val="00000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cene3d>
          <a:camera prst="orthographicFront">
            <a:rot lat="0" lon="0" rev="0"/>
          </a:camera>
          <a:lightRig rig="threePt" dir="t">
            <a:rot lat="0" lon="0" rev="1200000"/>
          </a:lightRig>
        </a:scene3d>
        <a:sp3d/>
      </a:spPr>
      <a:bodyPr lIns="91440" tIns="91440" bIns="91440" rtlCol="0" anchor="t"/>
      <a:lstStyle>
        <a:defPPr algn="ctr">
          <a:defRPr sz="1200" dirty="0" err="1" smtClean="0">
            <a:solidFill>
              <a:srgbClr val="FFFFFF"/>
            </a:solidFill>
            <a:latin typeface="Roboto Regular"/>
            <a:cs typeface="Roboto Regular"/>
          </a:defRPr>
        </a:defPPr>
      </a:lstStyle>
      <a:style>
        <a:lnRef idx="0">
          <a:schemeClr val="lt1">
            <a:hueOff val="0"/>
            <a:satOff val="0"/>
            <a:lumOff val="0"/>
            <a:alphaOff val="0"/>
          </a:schemeClr>
        </a:lnRef>
        <a:fillRef idx="3">
          <a:scrgbClr r="0" g="0" b="0"/>
        </a:fillRef>
        <a:effectRef idx="3">
          <a:scrgbClr r="0" g="0" b="0"/>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9" charset="0"/>
            <a:ea typeface="ＭＳ Ｐゴシック" pitchFamily="-109" charset="-128"/>
            <a:cs typeface="ＭＳ Ｐゴシック" pitchFamily="-109"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ategory xmlns="eede3e04-ef7f-43f3-975e-805c0c5f1e83">General Resources</Category>
    <SharedWithUsers xmlns="a9883a9a-8dc4-4a0a-a402-25be3a23f551">
      <UserInfo>
        <DisplayName>Ben Green</DisplayName>
        <AccountId>1449</AccountId>
        <AccountType/>
      </UserInfo>
      <UserInfo>
        <DisplayName>Kathleen Elliott</DisplayName>
        <AccountId>26</AccountId>
        <AccountType/>
      </UserInfo>
      <UserInfo>
        <DisplayName>Berna Diehl</DisplayName>
        <AccountId>36</AccountId>
        <AccountType/>
      </UserInfo>
      <UserInfo>
        <DisplayName>Patrick Brady</DisplayName>
        <AccountId>462</AccountId>
        <AccountType/>
      </UserInfo>
      <UserInfo>
        <DisplayName>Adam Pawluk</DisplayName>
        <AccountId>3416</AccountId>
        <AccountType/>
      </UserInfo>
      <UserInfo>
        <DisplayName>Michael O'Brien</DisplayName>
        <AccountId>862</AccountId>
        <AccountType/>
      </UserInfo>
      <UserInfo>
        <DisplayName>David Connolly</DisplayName>
        <AccountId>1232</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369C198E5EA0446B48A258369EB929D" ma:contentTypeVersion="8" ma:contentTypeDescription="Create a new document." ma:contentTypeScope="" ma:versionID="d872bdd14c10ad67b43240066461caaa">
  <xsd:schema xmlns:xsd="http://www.w3.org/2001/XMLSchema" xmlns:xs="http://www.w3.org/2001/XMLSchema" xmlns:p="http://schemas.microsoft.com/office/2006/metadata/properties" xmlns:ns2="a9883a9a-8dc4-4a0a-a402-25be3a23f551" xmlns:ns3="eede3e04-ef7f-43f3-975e-805c0c5f1e83" targetNamespace="http://schemas.microsoft.com/office/2006/metadata/properties" ma:root="true" ma:fieldsID="f389de775f37ae22da9ad2814c85c47e" ns2:_="" ns3:_="">
    <xsd:import namespace="a9883a9a-8dc4-4a0a-a402-25be3a23f551"/>
    <xsd:import namespace="eede3e04-ef7f-43f3-975e-805c0c5f1e83"/>
    <xsd:element name="properties">
      <xsd:complexType>
        <xsd:sequence>
          <xsd:element name="documentManagement">
            <xsd:complexType>
              <xsd:all>
                <xsd:element ref="ns2:SharedWithUsers" minOccurs="0"/>
                <xsd:element ref="ns2:SharingHintHash" minOccurs="0"/>
                <xsd:element ref="ns3:Category"/>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9883a9a-8dc4-4a0a-a402-25be3a23f55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eede3e04-ef7f-43f3-975e-805c0c5f1e83" elementFormDefault="qualified">
    <xsd:import namespace="http://schemas.microsoft.com/office/2006/documentManagement/types"/>
    <xsd:import namespace="http://schemas.microsoft.com/office/infopath/2007/PartnerControls"/>
    <xsd:element name="Category" ma:index="10" ma:displayName="Category" ma:format="Dropdown" ma:internalName="Category">
      <xsd:simpleType>
        <xsd:restriction base="dms:Choice">
          <xsd:enumeration value="Analytics Tools"/>
          <xsd:enumeration value="Digital Projects"/>
          <xsd:enumeration value="Fun Committee"/>
          <xsd:enumeration value="General Resources"/>
          <xsd:enumeration value="Media Monitoring"/>
          <xsd:enumeration value="Video Resources"/>
        </xsd:restriction>
      </xsd:simpleType>
    </xsd:element>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6292BCB-21BD-4E6D-8B29-5908CEB9F9EE}">
  <ds:schemaRefs>
    <ds:schemaRef ds:uri="http://schemas.openxmlformats.org/package/2006/metadata/core-properties"/>
    <ds:schemaRef ds:uri="http://schemas.microsoft.com/office/infopath/2007/PartnerControls"/>
    <ds:schemaRef ds:uri="http://purl.org/dc/terms/"/>
    <ds:schemaRef ds:uri="http://schemas.microsoft.com/office/2006/documentManagement/types"/>
    <ds:schemaRef ds:uri="a9883a9a-8dc4-4a0a-a402-25be3a23f551"/>
    <ds:schemaRef ds:uri="eede3e04-ef7f-43f3-975e-805c0c5f1e83"/>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D26B4617-3B28-4E2E-AF19-216BC1A847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9883a9a-8dc4-4a0a-a402-25be3a23f551"/>
    <ds:schemaRef ds:uri="eede3e04-ef7f-43f3-975e-805c0c5f1e8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CFBA306-A956-431E-A2FB-DCA1445F376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28543</TotalTime>
  <Words>1289</Words>
  <Application>Microsoft Macintosh PowerPoint</Application>
  <PresentationFormat>On-screen Show (16:9)</PresentationFormat>
  <Paragraphs>304</Paragraphs>
  <Slides>14</Slides>
  <Notes>14</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14</vt:i4>
      </vt:variant>
    </vt:vector>
  </HeadingPairs>
  <TitlesOfParts>
    <vt:vector size="27" baseType="lpstr">
      <vt:lpstr>MS PGothic</vt:lpstr>
      <vt:lpstr>MS PGothic</vt:lpstr>
      <vt:lpstr>Apple Chancery</vt:lpstr>
      <vt:lpstr>Arial</vt:lpstr>
      <vt:lpstr>Athelas</vt:lpstr>
      <vt:lpstr>Calibri</vt:lpstr>
      <vt:lpstr>Century</vt:lpstr>
      <vt:lpstr>Century Gothic</vt:lpstr>
      <vt:lpstr>Roboto Light</vt:lpstr>
      <vt:lpstr>Roboto Regular</vt:lpstr>
      <vt:lpstr>Wingdings</vt:lpstr>
      <vt:lpstr>JPA Master PowerPoint</vt:lpstr>
      <vt:lpstr>1_JPA Master PowerPoint</vt:lpstr>
      <vt:lpstr>PowerPoint Presentation</vt:lpstr>
      <vt:lpstr>Importance of Length of Stay Prediction</vt:lpstr>
      <vt:lpstr>Dataset : Physionet2012 Challenge</vt:lpstr>
      <vt:lpstr>Regression Problem Setup</vt:lpstr>
      <vt:lpstr>Baseline Models (5 regression models)</vt:lpstr>
      <vt:lpstr>Motivation for our model</vt:lpstr>
      <vt:lpstr>HMM Model Big Picture</vt:lpstr>
      <vt:lpstr>Non/Overlapping time windows</vt:lpstr>
      <vt:lpstr>Optimum number of states</vt:lpstr>
      <vt:lpstr>RMSE Comparison</vt:lpstr>
      <vt:lpstr>Combining ICU Types</vt:lpstr>
      <vt:lpstr>Interpretability</vt:lpstr>
      <vt:lpstr>Conclusion, Future Work </vt:lpstr>
      <vt:lpstr>PowerPoint Presentation</vt:lpstr>
    </vt:vector>
  </TitlesOfParts>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JPA Guest</dc:creator>
  <cp:lastModifiedBy>Microsoft Office User</cp:lastModifiedBy>
  <cp:revision>408</cp:revision>
  <cp:lastPrinted>2019-03-19T22:23:51Z</cp:lastPrinted>
  <dcterms:modified xsi:type="dcterms:W3CDTF">2019-03-24T23:34:59Z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0x0101003369C198E5EA0446B48A258369EB929D</vt:lpwstr>
  </property>
</Properties>
</file>